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8" r:id="rId3"/>
    <p:sldId id="257" r:id="rId4"/>
    <p:sldId id="258" r:id="rId5"/>
    <p:sldId id="259" r:id="rId6"/>
    <p:sldId id="260" r:id="rId7"/>
    <p:sldId id="261" r:id="rId8"/>
    <p:sldId id="262" r:id="rId9"/>
    <p:sldId id="263" r:id="rId10"/>
    <p:sldId id="265" r:id="rId11"/>
    <p:sldId id="266" r:id="rId12"/>
    <p:sldId id="267" r:id="rId13"/>
    <p:sldId id="310" r:id="rId14"/>
  </p:sldIdLst>
  <p:sldSz cx="12192000" cy="68580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66793" autoAdjust="0"/>
  </p:normalViewPr>
  <p:slideViewPr>
    <p:cSldViewPr snapToGrid="0">
      <p:cViewPr varScale="1">
        <p:scale>
          <a:sx n="71" d="100"/>
          <a:sy n="71" d="100"/>
        </p:scale>
        <p:origin x="282" y="6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17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idx="1"/>
          </p:nvPr>
        </p:nvSpPr>
        <p:spPr>
          <a:xfrm>
            <a:off x="3901698" y="0"/>
            <a:ext cx="2984871" cy="502135"/>
          </a:xfrm>
          <a:prstGeom prst="rect">
            <a:avLst/>
          </a:prstGeom>
        </p:spPr>
        <p:txBody>
          <a:bodyPr vert="horz" lIns="91998" tIns="45999" rIns="91998" bIns="45999" rtlCol="0"/>
          <a:lstStyle>
            <a:lvl1pPr algn="r">
              <a:defRPr sz="1200"/>
            </a:lvl1pPr>
          </a:lstStyle>
          <a:p>
            <a:fld id="{E813F5F7-D2A7-2A49-A681-C2603D20377C}" type="datetimeFigureOut">
              <a:rPr kumimoji="1" lang="ja-JP" altLang="en-US" smtClean="0"/>
              <a:t>2022/4/12</a:t>
            </a:fld>
            <a:endParaRPr kumimoji="1" lang="ja-JP" altLang="en-US"/>
          </a:p>
        </p:txBody>
      </p:sp>
      <p:sp>
        <p:nvSpPr>
          <p:cNvPr id="4" name="スライド イメージ プレースホルダー 3"/>
          <p:cNvSpPr>
            <a:spLocks noGrp="1" noRot="1" noChangeAspect="1"/>
          </p:cNvSpPr>
          <p:nvPr>
            <p:ph type="sldImg" idx="2"/>
          </p:nvPr>
        </p:nvSpPr>
        <p:spPr>
          <a:xfrm>
            <a:off x="459209" y="502135"/>
            <a:ext cx="6008687" cy="3284254"/>
          </a:xfrm>
          <a:prstGeom prst="rect">
            <a:avLst/>
          </a:prstGeom>
          <a:noFill/>
          <a:ln w="12700">
            <a:solidFill>
              <a:prstClr val="black"/>
            </a:solidFill>
          </a:ln>
        </p:spPr>
        <p:txBody>
          <a:bodyPr vert="horz" lIns="91998" tIns="45999" rIns="91998" bIns="45999" rtlCol="0" anchor="ctr"/>
          <a:lstStyle/>
          <a:p>
            <a:endParaRPr lang="ja-JP" altLang="en-US"/>
          </a:p>
        </p:txBody>
      </p:sp>
      <p:sp>
        <p:nvSpPr>
          <p:cNvPr id="5" name="ノート プレースホルダー 4"/>
          <p:cNvSpPr>
            <a:spLocks noGrp="1"/>
          </p:cNvSpPr>
          <p:nvPr>
            <p:ph type="body" sz="quarter" idx="3"/>
          </p:nvPr>
        </p:nvSpPr>
        <p:spPr>
          <a:xfrm>
            <a:off x="459209" y="3944420"/>
            <a:ext cx="6008687" cy="5511248"/>
          </a:xfrm>
          <a:prstGeom prst="rect">
            <a:avLst/>
          </a:prstGeom>
        </p:spPr>
        <p:txBody>
          <a:bodyPr vert="horz" lIns="91998" tIns="45999" rIns="91998" bIns="4599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ー 6"/>
          <p:cNvSpPr>
            <a:spLocks noGrp="1"/>
          </p:cNvSpPr>
          <p:nvPr>
            <p:ph type="sldNum" sz="quarter" idx="5"/>
          </p:nvPr>
        </p:nvSpPr>
        <p:spPr>
          <a:xfrm>
            <a:off x="3901698" y="9613699"/>
            <a:ext cx="2984871" cy="405015"/>
          </a:xfrm>
          <a:prstGeom prst="rect">
            <a:avLst/>
          </a:prstGeom>
        </p:spPr>
        <p:txBody>
          <a:bodyPr vert="horz" lIns="91998" tIns="45999" rIns="91998" bIns="45999" rtlCol="0" anchor="b"/>
          <a:lstStyle>
            <a:lvl1pPr algn="r">
              <a:defRPr sz="1200"/>
            </a:lvl1pPr>
          </a:lstStyle>
          <a:p>
            <a:fld id="{8DBC669D-4F71-6B4B-A2C4-1879E168F5C3}" type="slidenum">
              <a:rPr kumimoji="1" lang="ja-JP" altLang="en-US" smtClean="0"/>
              <a:t>‹#›</a:t>
            </a:fld>
            <a:endParaRPr kumimoji="1" lang="ja-JP" altLang="en-US"/>
          </a:p>
        </p:txBody>
      </p:sp>
    </p:spTree>
    <p:extLst>
      <p:ext uri="{BB962C8B-B14F-4D97-AF65-F5344CB8AC3E}">
        <p14:creationId xmlns:p14="http://schemas.microsoft.com/office/powerpoint/2010/main" val="38773790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このスライドでは、令和</a:t>
            </a:r>
            <a:r>
              <a:rPr kumimoji="1" lang="en-US" altLang="ja-JP" dirty="0"/>
              <a:t>3</a:t>
            </a:r>
            <a:r>
              <a:rPr kumimoji="1" lang="ja-JP" altLang="en-US" dirty="0"/>
              <a:t>年度スポーツ少年団が取りまとめた「スポーツ少年団緊急対策プロジェクト」について、その概要を報告します</a:t>
            </a:r>
          </a:p>
        </p:txBody>
      </p:sp>
      <p:sp>
        <p:nvSpPr>
          <p:cNvPr id="4" name="スライド番号プレースホルダー 3"/>
          <p:cNvSpPr>
            <a:spLocks noGrp="1"/>
          </p:cNvSpPr>
          <p:nvPr>
            <p:ph type="sldNum" sz="quarter" idx="5"/>
          </p:nvPr>
        </p:nvSpPr>
        <p:spPr/>
        <p:txBody>
          <a:bodyPr/>
          <a:lstStyle/>
          <a:p>
            <a:fld id="{8DBC669D-4F71-6B4B-A2C4-1879E168F5C3}" type="slidenum">
              <a:rPr kumimoji="1" lang="ja-JP" altLang="en-US" smtClean="0"/>
              <a:t>1</a:t>
            </a:fld>
            <a:endParaRPr kumimoji="1" lang="ja-JP" altLang="en-US"/>
          </a:p>
        </p:txBody>
      </p:sp>
    </p:spTree>
    <p:extLst>
      <p:ext uri="{BB962C8B-B14F-4D97-AF65-F5344CB8AC3E}">
        <p14:creationId xmlns:p14="http://schemas.microsoft.com/office/powerpoint/2010/main" val="3918439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ここでは、改編後のスポーツ少年団が安全かつ最新の情報・知見に基づく方向性と、具体的な取り組み方を示しています。</a:t>
            </a:r>
            <a:endParaRPr kumimoji="1" lang="en-US" altLang="ja-JP" dirty="0"/>
          </a:p>
          <a:p>
            <a:r>
              <a:rPr kumimoji="1" lang="en-US" altLang="ja-JP" dirty="0"/>
              <a:t>1</a:t>
            </a:r>
            <a:r>
              <a:rPr kumimoji="1" lang="ja-JP" altLang="en-US" dirty="0"/>
              <a:t>点目は「後方・情報提供活動の充実・強化」で、団員の保護者や多様なニーズに合った活動をスポーツ少年団が実施できる</a:t>
            </a:r>
            <a:r>
              <a:rPr kumimoji="1" lang="ja-JP" altLang="en-US"/>
              <a:t>よう、</a:t>
            </a:r>
            <a:endParaRPr kumimoji="1" lang="en-US" altLang="ja-JP"/>
          </a:p>
          <a:p>
            <a:r>
              <a:rPr kumimoji="1" lang="ja-JP" altLang="en-US"/>
              <a:t>「スポーツ少年団の多様な活動事例」や「マスコミ等を活用した情報発信事例」を収集し、紹介します。</a:t>
            </a:r>
            <a:endParaRPr kumimoji="1" lang="en-US" altLang="ja-JP"/>
          </a:p>
          <a:p>
            <a:r>
              <a:rPr kumimoji="1" lang="ja-JP" altLang="en-US"/>
              <a:t>また</a:t>
            </a:r>
            <a:r>
              <a:rPr kumimoji="1" lang="ja-JP" altLang="en-US" dirty="0"/>
              <a:t>、少子化の中にあっても多様なスポーツ活動の場を継続的に確保するため、スポーツ少年団同士の統合やスポーツ少年団活動の連携事例を紹介します。</a:t>
            </a:r>
            <a:endParaRPr kumimoji="1" lang="en-US" altLang="ja-JP" dirty="0"/>
          </a:p>
          <a:p>
            <a:r>
              <a:rPr kumimoji="1" lang="en-US" altLang="ja-JP" dirty="0"/>
              <a:t>2</a:t>
            </a:r>
            <a:r>
              <a:rPr kumimoji="1" lang="ja-JP" altLang="en-US" dirty="0"/>
              <a:t>点目は「多様なジュニア・ユーススポーツ活動プログラム等の開発・提供」で、子どもの身体活動の低下や運動離れの問題、団員・保護者・学校等の多様なニーズに対応するため、子どもの発育発達には、スポーツに限らない文化活動や社会活動などの体験が必要です。</a:t>
            </a:r>
            <a:endParaRPr kumimoji="1" lang="en-US" altLang="ja-JP" dirty="0"/>
          </a:p>
          <a:p>
            <a:r>
              <a:rPr kumimoji="1" lang="ja-JP" altLang="en-US" dirty="0"/>
              <a:t>また、女子団員の拡充やスポーツ安全保険の活用を促進することも、安全な活動を担保します。</a:t>
            </a:r>
            <a:endParaRPr kumimoji="1" lang="en-US" altLang="ja-JP" dirty="0"/>
          </a:p>
          <a:p>
            <a:r>
              <a:rPr kumimoji="1" lang="en-US" altLang="ja-JP" dirty="0"/>
              <a:t>3</a:t>
            </a:r>
            <a:r>
              <a:rPr kumimoji="1" lang="ja-JP" altLang="en-US" dirty="0"/>
              <a:t>点目は「聖域なし事業の見直し」で、事業成果を評価すると同時に、活動現場の意見を踏まえ、ニーズや社会情勢にかなう組織や活動にアップデートしていきます。</a:t>
            </a:r>
            <a:endParaRPr kumimoji="1" lang="en-US" altLang="ja-JP" dirty="0"/>
          </a:p>
          <a:p>
            <a:r>
              <a:rPr kumimoji="1" lang="ja-JP" altLang="en-US" dirty="0"/>
              <a:t>また、子どもの発育発達に配慮した活動を推進するため、全国競技交流大会を中止し、今後はＮＦとの連携と役割分担により、ＮＦ主催の全国大会への参加を目指します。</a:t>
            </a:r>
            <a:endParaRPr kumimoji="1" lang="en-US" altLang="ja-JP" dirty="0"/>
          </a:p>
          <a:p>
            <a:r>
              <a:rPr kumimoji="1" lang="ja-JP" altLang="en-US" dirty="0"/>
              <a:t>これに伴い、九州大会などのブロック別競技別交流大会のあり方も検討していきます。</a:t>
            </a:r>
          </a:p>
        </p:txBody>
      </p:sp>
      <p:sp>
        <p:nvSpPr>
          <p:cNvPr id="4" name="スライド番号プレースホルダー 3"/>
          <p:cNvSpPr>
            <a:spLocks noGrp="1"/>
          </p:cNvSpPr>
          <p:nvPr>
            <p:ph type="sldNum" sz="quarter" idx="5"/>
          </p:nvPr>
        </p:nvSpPr>
        <p:spPr/>
        <p:txBody>
          <a:bodyPr/>
          <a:lstStyle/>
          <a:p>
            <a:fld id="{8DBC669D-4F71-6B4B-A2C4-1879E168F5C3}" type="slidenum">
              <a:rPr kumimoji="1" lang="ja-JP" altLang="en-US" smtClean="0"/>
              <a:t>10</a:t>
            </a:fld>
            <a:endParaRPr kumimoji="1" lang="ja-JP" altLang="en-US"/>
          </a:p>
        </p:txBody>
      </p:sp>
    </p:spTree>
    <p:extLst>
      <p:ext uri="{BB962C8B-B14F-4D97-AF65-F5344CB8AC3E}">
        <p14:creationId xmlns:p14="http://schemas.microsoft.com/office/powerpoint/2010/main" val="2891270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さらには</a:t>
            </a:r>
            <a:r>
              <a:rPr lang="ja-JP" altLang="en-US" dirty="0">
                <a:solidFill>
                  <a:prstClr val="black"/>
                </a:solidFill>
                <a:ea typeface="游ゴシック" panose="020B0400000000000000" pitchFamily="50" charset="-128"/>
              </a:rPr>
              <a:t>「ジュニア・ユーススポーツ」における国内組織の協調・連携として</a:t>
            </a:r>
            <a:r>
              <a:rPr kumimoji="1" lang="ja-JP" altLang="en-US" dirty="0"/>
              <a:t>スポーツ少年団をジュニア・ユーススポーツの中核組織（統括組織）へ拡充し、</a:t>
            </a:r>
            <a:r>
              <a:rPr lang="ja-JP" altLang="en-US" dirty="0">
                <a:solidFill>
                  <a:prstClr val="black"/>
                </a:solidFill>
                <a:ea typeface="游ゴシック" panose="020B0400000000000000" pitchFamily="50" charset="-128"/>
              </a:rPr>
              <a:t>「スポーツ少年団の理念」を「ジュニア・ユーススポーツの理念」に深化させていきます。</a:t>
            </a:r>
            <a:endParaRPr kumimoji="1" lang="ja-JP" altLang="en-US" dirty="0"/>
          </a:p>
        </p:txBody>
      </p:sp>
      <p:sp>
        <p:nvSpPr>
          <p:cNvPr id="4" name="スライド番号プレースホルダー 3"/>
          <p:cNvSpPr>
            <a:spLocks noGrp="1"/>
          </p:cNvSpPr>
          <p:nvPr>
            <p:ph type="sldNum" sz="quarter" idx="5"/>
          </p:nvPr>
        </p:nvSpPr>
        <p:spPr/>
        <p:txBody>
          <a:bodyPr/>
          <a:lstStyle/>
          <a:p>
            <a:fld id="{8DBC669D-4F71-6B4B-A2C4-1879E168F5C3}" type="slidenum">
              <a:rPr kumimoji="1" lang="ja-JP" altLang="en-US" smtClean="0"/>
              <a:t>11</a:t>
            </a:fld>
            <a:endParaRPr kumimoji="1" lang="ja-JP" altLang="en-US"/>
          </a:p>
        </p:txBody>
      </p:sp>
    </p:spTree>
    <p:extLst>
      <p:ext uri="{BB962C8B-B14F-4D97-AF65-F5344CB8AC3E}">
        <p14:creationId xmlns:p14="http://schemas.microsoft.com/office/powerpoint/2010/main" val="2735241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これは、中学校運動部活動の地域の社会体育への移行を見据え、スポーツ少年団、総合型スポーツクラブ、中学校の運動部活動の三者が連携・融合し、</a:t>
            </a:r>
            <a:endParaRPr kumimoji="1" lang="en-US" altLang="ja-JP" dirty="0"/>
          </a:p>
          <a:p>
            <a:r>
              <a:rPr kumimoji="1" lang="ja-JP" altLang="en-US" dirty="0"/>
              <a:t>それぞれの強みを生かしてジュニアスポーツを中心に、「新たな地域スポーツ体制」の構築を目指していくイメージです。</a:t>
            </a:r>
            <a:endParaRPr kumimoji="1" lang="en-US" altLang="ja-JP" dirty="0"/>
          </a:p>
          <a:p>
            <a:r>
              <a:rPr kumimoji="1" lang="ja-JP" altLang="en-US" dirty="0"/>
              <a:t>具体的には、スポーツ少年団と総合型スポーツクラブの指導者が外部指導者として中学校の運動部活動に参画し、</a:t>
            </a:r>
            <a:endParaRPr kumimoji="1" lang="en-US" altLang="ja-JP" dirty="0"/>
          </a:p>
          <a:p>
            <a:r>
              <a:rPr kumimoji="1" lang="ja-JP" altLang="en-US" dirty="0"/>
              <a:t>市町村体育・スポーツ協会のコーディネイトにより地域スポーツクラブという大きな枠組みのもとに連携・融合する体制を整備していきます。</a:t>
            </a:r>
            <a:endParaRPr kumimoji="1" lang="en-US" altLang="ja-JP" dirty="0"/>
          </a:p>
          <a:p>
            <a:r>
              <a:rPr kumimoji="1" lang="ja-JP" altLang="en-US" dirty="0"/>
              <a:t>この取り組みの実現には、ジュニアスポーツに関わる指導者が公認スポーツ指導者資格を有するための認証制度の統合や、</a:t>
            </a:r>
            <a:endParaRPr kumimoji="1" lang="en-US" altLang="ja-JP" dirty="0"/>
          </a:p>
          <a:p>
            <a:r>
              <a:rPr kumimoji="1" lang="ja-JP" altLang="en-US" dirty="0"/>
              <a:t>市町村体育・スポーツ協会の機能・組織力を強化することが大きな課題となります。</a:t>
            </a:r>
            <a:endParaRPr kumimoji="1" lang="en-US" altLang="ja-JP" dirty="0"/>
          </a:p>
          <a:p>
            <a:r>
              <a:rPr kumimoji="1" lang="ja-JP" altLang="en-US" dirty="0"/>
              <a:t>この課題解消を図るためには、法令の整備や国・都道府県・市町村からの財政面からの支援が不可欠となりますので、</a:t>
            </a:r>
            <a:endParaRPr kumimoji="1" lang="en-US" altLang="ja-JP" dirty="0"/>
          </a:p>
          <a:p>
            <a:r>
              <a:rPr kumimoji="1" lang="ja-JP" altLang="en-US" dirty="0"/>
              <a:t>その支援のあり方についてしっかり取り組んでいきます。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8DBC669D-4F71-6B4B-A2C4-1879E168F5C3}" type="slidenum">
              <a:rPr kumimoji="1" lang="ja-JP" altLang="en-US" smtClean="0"/>
              <a:t>12</a:t>
            </a:fld>
            <a:endParaRPr kumimoji="1" lang="ja-JP" altLang="en-US"/>
          </a:p>
        </p:txBody>
      </p:sp>
    </p:spTree>
    <p:extLst>
      <p:ext uri="{BB962C8B-B14F-4D97-AF65-F5344CB8AC3E}">
        <p14:creationId xmlns:p14="http://schemas.microsoft.com/office/powerpoint/2010/main" val="33953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DBC669D-4F71-6B4B-A2C4-1879E168F5C3}" type="slidenum">
              <a:rPr kumimoji="1" lang="ja-JP" altLang="en-US" smtClean="0"/>
              <a:t>13</a:t>
            </a:fld>
            <a:endParaRPr kumimoji="1" lang="ja-JP" altLang="en-US"/>
          </a:p>
        </p:txBody>
      </p:sp>
    </p:spTree>
    <p:extLst>
      <p:ext uri="{BB962C8B-B14F-4D97-AF65-F5344CB8AC3E}">
        <p14:creationId xmlns:p14="http://schemas.microsoft.com/office/powerpoint/2010/main" val="3912966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まず令和３年度のスポーツ少年団の運営に関し、大きく</a:t>
            </a:r>
            <a:r>
              <a:rPr kumimoji="1" lang="en-US" altLang="ja-JP" dirty="0"/>
              <a:t>3</a:t>
            </a:r>
            <a:r>
              <a:rPr kumimoji="1" lang="ja-JP" altLang="en-US" dirty="0"/>
              <a:t>点について報告します。</a:t>
            </a:r>
            <a:endParaRPr kumimoji="1" lang="en-US" altLang="ja-JP" dirty="0"/>
          </a:p>
          <a:p>
            <a:r>
              <a:rPr kumimoji="1" lang="ja-JP" altLang="en-US" dirty="0"/>
              <a:t>一つ目は、新型コロナウイルス感染症の感染拡大が止まらない一年であったという点です。</a:t>
            </a:r>
            <a:endParaRPr kumimoji="1" lang="en-US" altLang="ja-JP" dirty="0"/>
          </a:p>
          <a:p>
            <a:r>
              <a:rPr kumimoji="1" lang="ja-JP" altLang="en-US" dirty="0"/>
              <a:t>コロナ禍により、スポーツ少年団の活動拠点である公共施設は、休館や制限付きの利用となりました。</a:t>
            </a:r>
            <a:endParaRPr kumimoji="1" lang="en-US" altLang="ja-JP" dirty="0"/>
          </a:p>
          <a:p>
            <a:r>
              <a:rPr kumimoji="1" lang="ja-JP" altLang="en-US" dirty="0"/>
              <a:t>また、接触リスクを減らす動きもあり、イベントや大会などの活動が自粛となり、団員募集を推進できなかったことなどから、スポーツ少年団は、単位団、団員、指導者が大きく減少しています。</a:t>
            </a:r>
            <a:endParaRPr kumimoji="1" lang="en-US" altLang="ja-JP" dirty="0"/>
          </a:p>
          <a:p>
            <a:r>
              <a:rPr kumimoji="1" lang="ja-JP" altLang="en-US" dirty="0"/>
              <a:t>このような状況を踏まえ、スポーツ少年団としては、</a:t>
            </a:r>
            <a:r>
              <a:rPr kumimoji="1" lang="en-US" altLang="ja-JP" dirty="0"/>
              <a:t>2009</a:t>
            </a:r>
            <a:r>
              <a:rPr kumimoji="1" lang="ja-JP" altLang="en-US" dirty="0"/>
              <a:t>年に策定した「スポーツ少年団の将来像」に則り、課題解決を図りました。</a:t>
            </a:r>
            <a:endParaRPr kumimoji="1" lang="en-US" altLang="ja-JP" dirty="0"/>
          </a:p>
          <a:p>
            <a:r>
              <a:rPr kumimoji="1" lang="ja-JP" altLang="en-US" dirty="0"/>
              <a:t>二つ目はスポーツ界にとって、残念なニュースが多い一年であったということです。</a:t>
            </a:r>
            <a:endParaRPr kumimoji="1" lang="en-US" altLang="ja-JP" dirty="0"/>
          </a:p>
          <a:p>
            <a:r>
              <a:rPr kumimoji="1" lang="ja-JP" altLang="en-US" dirty="0"/>
              <a:t>特に指導者の暴力行為や役員等のパワハラ、そして国や県の助成金の私的流用などが世論から厳しく非難され、スポーツ界の改革を強く求められました。</a:t>
            </a:r>
            <a:endParaRPr kumimoji="1" lang="en-US" altLang="ja-JP" dirty="0"/>
          </a:p>
          <a:p>
            <a:r>
              <a:rPr kumimoji="1" lang="ja-JP" altLang="en-US" dirty="0"/>
              <a:t>そこで、日本スポーツ協会は「スポーツ団体ガバナンスコード」の順守と徹底について、加盟団体をはじめ、関係スポーツ団体に対する指導を強化しました。</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8DBC669D-4F71-6B4B-A2C4-1879E168F5C3}" type="slidenum">
              <a:rPr kumimoji="1" lang="ja-JP" altLang="en-US" smtClean="0"/>
              <a:t>2</a:t>
            </a:fld>
            <a:endParaRPr kumimoji="1" lang="ja-JP" altLang="en-US"/>
          </a:p>
        </p:txBody>
      </p:sp>
    </p:spTree>
    <p:extLst>
      <p:ext uri="{BB962C8B-B14F-4D97-AF65-F5344CB8AC3E}">
        <p14:creationId xmlns:p14="http://schemas.microsoft.com/office/powerpoint/2010/main" val="3383609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そして三つ目が、国が休日の学校運動部活動を、令和</a:t>
            </a:r>
            <a:r>
              <a:rPr kumimoji="1" lang="en-US" altLang="ja-JP" dirty="0"/>
              <a:t>5</a:t>
            </a:r>
            <a:r>
              <a:rPr kumimoji="1" lang="ja-JP" altLang="en-US" dirty="0"/>
              <a:t>年度から学習指導要領に位置付けていた学校教育の一環としていた部活動を、</a:t>
            </a:r>
            <a:endParaRPr kumimoji="1" lang="en-US" altLang="ja-JP" dirty="0"/>
          </a:p>
          <a:p>
            <a:r>
              <a:rPr kumimoji="1" lang="ja-JP" altLang="en-US" dirty="0"/>
              <a:t>学校教育・学校体育から地域主体の社会教育・社会体育に段階的に移行する方針を決定したということです。</a:t>
            </a:r>
            <a:endParaRPr kumimoji="1" lang="en-US" altLang="ja-JP" dirty="0"/>
          </a:p>
          <a:p>
            <a:pPr defTabSz="919978">
              <a:defRPr/>
            </a:pPr>
            <a:r>
              <a:rPr kumimoji="1" lang="ja-JP" altLang="en-US" dirty="0"/>
              <a:t>さらに、その学校部活動の受け皿として、スポーツ少年団に中核組織として期待するとのメッセージが、スポーツ庁と文部科学省が発表しています。</a:t>
            </a:r>
            <a:endParaRPr kumimoji="1" lang="en-US" altLang="ja-JP" dirty="0"/>
          </a:p>
          <a:p>
            <a:r>
              <a:rPr kumimoji="1" lang="ja-JP" altLang="en-US" dirty="0"/>
              <a:t>これを受けて、日本スポーツ少年団は、令和</a:t>
            </a:r>
            <a:r>
              <a:rPr kumimoji="1" lang="en-US" altLang="ja-JP" dirty="0"/>
              <a:t>3</a:t>
            </a:r>
            <a:r>
              <a:rPr kumimoji="1" lang="ja-JP" altLang="en-US" dirty="0"/>
              <a:t>年度に日本スポーツ少年団の泉正文本部長を委員長に、福岡県スポーツ少年団の見城俊昭本部長など有識者</a:t>
            </a:r>
            <a:r>
              <a:rPr kumimoji="1" lang="en-US" altLang="ja-JP" dirty="0"/>
              <a:t>9</a:t>
            </a:r>
            <a:r>
              <a:rPr kumimoji="1" lang="ja-JP" altLang="en-US" dirty="0"/>
              <a:t>人の委員</a:t>
            </a:r>
            <a:endParaRPr kumimoji="1" lang="en-US" altLang="ja-JP" dirty="0"/>
          </a:p>
          <a:p>
            <a:r>
              <a:rPr kumimoji="1" lang="ja-JP" altLang="en-US" dirty="0"/>
              <a:t>で構成する「スポーツ少年団緊急対策プロジェクト」を設置し、都道府県スポーツ少年団等と意見交換しながら、スポーツ少年団の団員等の減少対策を含めた改革プラン取りまとめています。</a:t>
            </a:r>
            <a:endParaRPr kumimoji="1" lang="en-US" altLang="ja-JP" dirty="0"/>
          </a:p>
          <a:p>
            <a:r>
              <a:rPr kumimoji="1" lang="ja-JP" altLang="en-US" dirty="0"/>
              <a:t>このスライドは、「日本スポーツ少年団緊急対策プロジェクト」が取りまとめた「スポーツ少年団改革プラン２０２２」について、その概要を説明したものです。</a:t>
            </a:r>
            <a:endParaRPr kumimoji="1" lang="en-US" altLang="ja-JP" dirty="0"/>
          </a:p>
          <a:p>
            <a:r>
              <a:rPr kumimoji="1" lang="ja-JP" altLang="en-US" dirty="0"/>
              <a:t>日本スポーツ少年団を学校運動部活動を含む日本のジュニアスポーツを統括する組織として改編し、その進むべき方向性を「改革プラン２０２２」として作成し、２０３０年までの達成を目指すとしています。</a:t>
            </a:r>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8DBC669D-4F71-6B4B-A2C4-1879E168F5C3}" type="slidenum">
              <a:rPr kumimoji="1" lang="ja-JP" altLang="en-US" smtClean="0"/>
              <a:t>3</a:t>
            </a:fld>
            <a:endParaRPr kumimoji="1" lang="ja-JP" altLang="en-US"/>
          </a:p>
        </p:txBody>
      </p:sp>
    </p:spTree>
    <p:extLst>
      <p:ext uri="{BB962C8B-B14F-4D97-AF65-F5344CB8AC3E}">
        <p14:creationId xmlns:p14="http://schemas.microsoft.com/office/powerpoint/2010/main" val="354285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日本スポーツ協会</a:t>
            </a:r>
            <a:r>
              <a:rPr kumimoji="1" lang="en-US" altLang="ja-JP" dirty="0"/>
              <a:t>(</a:t>
            </a:r>
            <a:r>
              <a:rPr kumimoji="1" lang="ja-JP" altLang="en-US" dirty="0"/>
              <a:t>ＪＳＰＯ</a:t>
            </a:r>
            <a:r>
              <a:rPr kumimoji="1" lang="en-US" altLang="ja-JP" dirty="0"/>
              <a:t>)</a:t>
            </a:r>
            <a:r>
              <a:rPr kumimoji="1" lang="ja-JP" altLang="en-US" dirty="0"/>
              <a:t>のミッションの「存在意義」は、「スポーツと、望む未来」とし、「スポーツの力で、人も社会も元気になる仕組みを“ともに”つくる」としています。</a:t>
            </a:r>
            <a:endParaRPr kumimoji="1" lang="en-US" altLang="ja-JP" dirty="0"/>
          </a:p>
          <a:p>
            <a:r>
              <a:rPr kumimoji="1" lang="en-US" altLang="ja-JP" dirty="0"/>
              <a:t>JSPO</a:t>
            </a:r>
            <a:r>
              <a:rPr kumimoji="1" lang="ja-JP" altLang="en-US" dirty="0"/>
              <a:t>のビジョンの「目指す姿・ありたい姿」は、「だれでも、だれとでも」、「いつでも、いつまでも」、「自分らしくスポーツを楽しめる社会へ」としています。</a:t>
            </a:r>
            <a:endParaRPr kumimoji="1" lang="en-US" altLang="ja-JP" dirty="0"/>
          </a:p>
          <a:p>
            <a:r>
              <a:rPr kumimoji="1" lang="ja-JP" altLang="en-US" dirty="0"/>
              <a:t>そして、</a:t>
            </a:r>
            <a:r>
              <a:rPr kumimoji="1" lang="en-US" altLang="ja-JP" dirty="0"/>
              <a:t>JSPO</a:t>
            </a:r>
            <a:r>
              <a:rPr kumimoji="1" lang="ja-JP" altLang="en-US" dirty="0"/>
              <a:t>のバリューの「行動パターン、重視すべき価値観、あいことば」は、「それは誰のためか」、「それは何のためか」、「それはフェアプレーか？」と、ミッションとビジョンに問いかけて、点検と検証しながら取り組んでいくものとなっています。</a:t>
            </a:r>
            <a:endParaRPr kumimoji="1" lang="en-US" altLang="ja-JP" dirty="0"/>
          </a:p>
          <a:p>
            <a:r>
              <a:rPr kumimoji="1" lang="ja-JP" altLang="en-US" dirty="0"/>
              <a:t>日本スポーツ少年団の「改革プラン２０２２」の作成にあたっては、この</a:t>
            </a:r>
            <a:r>
              <a:rPr kumimoji="1" lang="en-US" altLang="ja-JP" dirty="0"/>
              <a:t>JSPO</a:t>
            </a:r>
            <a:r>
              <a:rPr kumimoji="1" lang="ja-JP" altLang="en-US" dirty="0"/>
              <a:t>のミッション、ビジョン、バリューをわかりやすい言葉で表現するとともに、ゴールとなる「</a:t>
            </a:r>
            <a:r>
              <a:rPr kumimoji="1" lang="en-US" altLang="ja-JP" dirty="0"/>
              <a:t>2030</a:t>
            </a:r>
            <a:r>
              <a:rPr kumimoji="1" lang="ja-JP" altLang="en-US" dirty="0"/>
              <a:t>年の目指す姿・ありたい姿」を踏まえ、現在を振り返り、</a:t>
            </a:r>
            <a:r>
              <a:rPr kumimoji="1" lang="en-US" altLang="ja-JP" dirty="0"/>
              <a:t>JSPO</a:t>
            </a:r>
            <a:r>
              <a:rPr kumimoji="1" lang="ja-JP" altLang="en-US" dirty="0"/>
              <a:t>が実現する重点項目（案）として整理されています。</a:t>
            </a:r>
            <a:endParaRPr kumimoji="1" lang="en-US" altLang="ja-JP" dirty="0"/>
          </a:p>
          <a:p>
            <a:r>
              <a:rPr kumimoji="1" lang="ja-JP" altLang="en-US" dirty="0"/>
              <a:t>重点項目（案）は、スポーツ界の様々な変化や社会課題を踏まえたものとなっています。</a:t>
            </a:r>
          </a:p>
        </p:txBody>
      </p:sp>
      <p:sp>
        <p:nvSpPr>
          <p:cNvPr id="4" name="スライド番号プレースホルダー 3"/>
          <p:cNvSpPr>
            <a:spLocks noGrp="1"/>
          </p:cNvSpPr>
          <p:nvPr>
            <p:ph type="sldNum" sz="quarter" idx="5"/>
          </p:nvPr>
        </p:nvSpPr>
        <p:spPr/>
        <p:txBody>
          <a:bodyPr/>
          <a:lstStyle/>
          <a:p>
            <a:fld id="{8DBC669D-4F71-6B4B-A2C4-1879E168F5C3}" type="slidenum">
              <a:rPr kumimoji="1" lang="ja-JP" altLang="en-US" smtClean="0"/>
              <a:t>4</a:t>
            </a:fld>
            <a:endParaRPr kumimoji="1" lang="ja-JP" altLang="en-US"/>
          </a:p>
        </p:txBody>
      </p:sp>
    </p:spTree>
    <p:extLst>
      <p:ext uri="{BB962C8B-B14F-4D97-AF65-F5344CB8AC3E}">
        <p14:creationId xmlns:p14="http://schemas.microsoft.com/office/powerpoint/2010/main" val="2322845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「スポーツ少年団緊急対策プロジェクト」では、スポーツ少年団の単位団、団員、指導者登録者の減少に歯止めをかけるために、緊急対策の目的として精力的に協議を重ねてきました。</a:t>
            </a:r>
            <a:endParaRPr kumimoji="1" lang="en-US" altLang="ja-JP" dirty="0"/>
          </a:p>
          <a:p>
            <a:r>
              <a:rPr kumimoji="1" lang="ja-JP" altLang="en-US" dirty="0"/>
              <a:t>協議においては、スポーツ少年団の理念と現実の活動や組織との乖離が根本的な課題として認識され、団員の増員に向けては、短期的な視点だけではなく、中長期的な視点で検討を進めることが必要であるとの認識にいたりました。</a:t>
            </a:r>
            <a:endParaRPr kumimoji="1" lang="en-US" altLang="ja-JP" dirty="0"/>
          </a:p>
          <a:p>
            <a:r>
              <a:rPr kumimoji="1" lang="ja-JP" altLang="en-US" dirty="0"/>
              <a:t>このため、本プロジェクトでは、「スポーツ少年団の理念」をベースに、プロジェクトにおける協議内容を踏まえ、「スポーツ少年団改革プラン２０２</a:t>
            </a:r>
            <a:r>
              <a:rPr kumimoji="1" lang="en-US" altLang="ja-JP" dirty="0"/>
              <a:t>2</a:t>
            </a:r>
            <a:r>
              <a:rPr kumimoji="1" lang="ja-JP" altLang="en-US" dirty="0"/>
              <a:t>」が意図するスポーツ少年団の方向性」を、ここに掲げている内容で取りまとめたところです。</a:t>
            </a:r>
            <a:endParaRPr kumimoji="1" lang="en-US" altLang="ja-JP" dirty="0"/>
          </a:p>
          <a:p>
            <a:r>
              <a:rPr kumimoji="1" lang="ja-JP" altLang="en-US" dirty="0"/>
              <a:t>スポーツ少年団の理念は、①「一人でも多くの青少年にスポーツの歓びを提供する」②「スポーツを通して青少年の心と体を育てる」③「スポーツで人々をつなぎ、地域づくりに貢献する」としました。</a:t>
            </a:r>
            <a:endParaRPr kumimoji="1" lang="en-US" altLang="ja-JP" dirty="0"/>
          </a:p>
          <a:p>
            <a:r>
              <a:rPr kumimoji="1" lang="ja-JP" altLang="en-US" dirty="0"/>
              <a:t>スポーツ少年団が意図する方向性は、「スポーツ少年団は勝利至上主義を否定し、スポーツの本質である自発的な運動・遊びから得られる「楽しさ」を享受できる機会を、</a:t>
            </a:r>
            <a:endParaRPr kumimoji="1" lang="en-US" altLang="ja-JP" dirty="0"/>
          </a:p>
          <a:p>
            <a:r>
              <a:rPr kumimoji="1" lang="ja-JP" altLang="en-US" dirty="0"/>
              <a:t>ジュニア・ユースに提供する」としています。</a:t>
            </a:r>
            <a:endParaRPr kumimoji="1" lang="en-US" altLang="ja-JP" dirty="0"/>
          </a:p>
          <a:p>
            <a:r>
              <a:rPr kumimoji="1" lang="ja-JP" altLang="en-US" dirty="0"/>
              <a:t>そして、改革プランのタイトルは、スポーツ少年団緊急対策プロジェクト「スポーツ少年団改革２０２２」とし、サブテーマを「ジュニア・ユース世代に本質である自発的な運動の楽しさを提供しよう」としました。</a:t>
            </a:r>
            <a:endParaRPr kumimoji="1" lang="en-US" altLang="ja-JP" dirty="0"/>
          </a:p>
        </p:txBody>
      </p:sp>
      <p:sp>
        <p:nvSpPr>
          <p:cNvPr id="4" name="スライド番号プレースホルダー 3"/>
          <p:cNvSpPr>
            <a:spLocks noGrp="1"/>
          </p:cNvSpPr>
          <p:nvPr>
            <p:ph type="sldNum" sz="quarter" idx="5"/>
          </p:nvPr>
        </p:nvSpPr>
        <p:spPr/>
        <p:txBody>
          <a:bodyPr/>
          <a:lstStyle/>
          <a:p>
            <a:fld id="{8DBC669D-4F71-6B4B-A2C4-1879E168F5C3}" type="slidenum">
              <a:rPr kumimoji="1" lang="ja-JP" altLang="en-US" smtClean="0"/>
              <a:t>5</a:t>
            </a:fld>
            <a:endParaRPr kumimoji="1" lang="ja-JP" altLang="en-US"/>
          </a:p>
        </p:txBody>
      </p:sp>
    </p:spTree>
    <p:extLst>
      <p:ext uri="{BB962C8B-B14F-4D97-AF65-F5344CB8AC3E}">
        <p14:creationId xmlns:p14="http://schemas.microsoft.com/office/powerpoint/2010/main" val="1135221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これが方向性のイメージで、「子どもと保護者の多様なスポーツニーズとスポーツ団体の関係」について、「現在」と「将来目標」を対比しています。</a:t>
            </a:r>
            <a:endParaRPr kumimoji="1" lang="en-US" altLang="ja-JP" dirty="0"/>
          </a:p>
          <a:p>
            <a:r>
              <a:rPr kumimoji="1" lang="ja-JP" altLang="en-US" dirty="0"/>
              <a:t>現状は、その多様なニーズの受け皿として、中央競技団体（</a:t>
            </a:r>
            <a:r>
              <a:rPr kumimoji="1" lang="en-US" altLang="ja-JP" dirty="0"/>
              <a:t>NF</a:t>
            </a:r>
            <a:r>
              <a:rPr kumimoji="1" lang="ja-JP" altLang="en-US" dirty="0"/>
              <a:t>）や都道府県競技団体（</a:t>
            </a:r>
            <a:r>
              <a:rPr kumimoji="1" lang="en-US" altLang="ja-JP" dirty="0"/>
              <a:t>PF</a:t>
            </a:r>
            <a:r>
              <a:rPr kumimoji="1" lang="ja-JP" altLang="en-US" dirty="0"/>
              <a:t>）等、総合型スポーツクラブ、スポーツ少年団などが並列している状態です。</a:t>
            </a:r>
            <a:endParaRPr kumimoji="1" lang="en-US" altLang="ja-JP" dirty="0"/>
          </a:p>
          <a:p>
            <a:r>
              <a:rPr kumimoji="1" lang="ja-JP" altLang="en-US" dirty="0"/>
              <a:t>この状態は、発育期にある極めて重要なジュニア・ユース世代に対し、各スポーツ団体を貫くジュニア・ユーススポーツの理念の土台であり、基盤となるプラットフォームが無い状態ではないかと捉えています。</a:t>
            </a:r>
            <a:endParaRPr kumimoji="1" lang="en-US" altLang="ja-JP" dirty="0"/>
          </a:p>
          <a:p>
            <a:r>
              <a:rPr kumimoji="1" lang="ja-JP" altLang="en-US" dirty="0"/>
              <a:t>つまり、現状は多種多様なニーズに対して応え切れていない状態だといえるのかもしれません。</a:t>
            </a:r>
            <a:endParaRPr kumimoji="1" lang="en-US" altLang="ja-JP" dirty="0"/>
          </a:p>
          <a:p>
            <a:r>
              <a:rPr kumimoji="1" lang="ja-JP" altLang="en-US" dirty="0"/>
              <a:t>子どもがスポーツ活動をする「場」はスポーツ少年団以外にもありますので、現状は子どもと指導者の奪い合いという好ましくない状況ではないかと、危惧されるところです。</a:t>
            </a:r>
            <a:endParaRPr kumimoji="1" lang="en-US" altLang="ja-JP" dirty="0"/>
          </a:p>
          <a:p>
            <a:r>
              <a:rPr kumimoji="1" lang="ja-JP" altLang="en-US" dirty="0"/>
              <a:t>つまり、子どもが参加しているスポーツ活動を調整する土台となるプラットフォームが無いのが、大きな課題として浮上しているところです。</a:t>
            </a:r>
            <a:endParaRPr kumimoji="1" lang="en-US" altLang="ja-JP" dirty="0"/>
          </a:p>
          <a:p>
            <a:r>
              <a:rPr kumimoji="1" lang="ja-JP" altLang="en-US" dirty="0"/>
              <a:t>そこで、現在のスポーツ少年団を</a:t>
            </a:r>
            <a:r>
              <a:rPr kumimoji="1" lang="en-US" altLang="ja-JP" dirty="0"/>
              <a:t>3</a:t>
            </a:r>
            <a:r>
              <a:rPr kumimoji="1" lang="ja-JP" altLang="en-US" dirty="0"/>
              <a:t>歳から</a:t>
            </a:r>
            <a:r>
              <a:rPr kumimoji="1" lang="en-US" altLang="ja-JP" dirty="0"/>
              <a:t>18</a:t>
            </a:r>
            <a:r>
              <a:rPr kumimoji="1" lang="ja-JP" altLang="en-US" dirty="0"/>
              <a:t>歳までを対象とする全てのジュニア・ユースのスポーツクラブを統括する組織のプラットフォームに位置付けて、拡充・強化する方向で取り組んでいきます。</a:t>
            </a:r>
            <a:endParaRPr kumimoji="1" lang="en-US" altLang="ja-JP" dirty="0"/>
          </a:p>
          <a:p>
            <a:r>
              <a:rPr kumimoji="1" lang="ja-JP" altLang="en-US" dirty="0"/>
              <a:t>そのためには、スポーツ少年団の名称の変更が必要と考えています。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8DBC669D-4F71-6B4B-A2C4-1879E168F5C3}" type="slidenum">
              <a:rPr kumimoji="1" lang="ja-JP" altLang="en-US" smtClean="0"/>
              <a:t>6</a:t>
            </a:fld>
            <a:endParaRPr kumimoji="1" lang="ja-JP" altLang="en-US"/>
          </a:p>
        </p:txBody>
      </p:sp>
    </p:spTree>
    <p:extLst>
      <p:ext uri="{BB962C8B-B14F-4D97-AF65-F5344CB8AC3E}">
        <p14:creationId xmlns:p14="http://schemas.microsoft.com/office/powerpoint/2010/main" val="2102027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これは、これからのスポーツ少年団の立ち位置のイメージですが、</a:t>
            </a:r>
            <a:endParaRPr kumimoji="1" lang="en-US" altLang="ja-JP" dirty="0"/>
          </a:p>
          <a:p>
            <a:r>
              <a:rPr kumimoji="1" lang="ja-JP" altLang="en-US" dirty="0"/>
              <a:t>大きく４つに区分したスポーツ団体・組織の</a:t>
            </a:r>
            <a:r>
              <a:rPr kumimoji="1" lang="en-US" altLang="ja-JP" dirty="0"/>
              <a:t>3</a:t>
            </a:r>
            <a:r>
              <a:rPr kumimoji="1" lang="ja-JP" altLang="en-US" dirty="0"/>
              <a:t>歳から概ね</a:t>
            </a:r>
            <a:r>
              <a:rPr kumimoji="1" lang="en-US" altLang="ja-JP" dirty="0"/>
              <a:t>18</a:t>
            </a:r>
            <a:r>
              <a:rPr kumimoji="1" lang="ja-JP" altLang="en-US" dirty="0"/>
              <a:t>歳までの間に、スポーツ少年団が各団体・組織を貫く位置で存在することをイメージしてます。</a:t>
            </a:r>
            <a:endParaRPr kumimoji="1" lang="en-US" altLang="ja-JP" dirty="0"/>
          </a:p>
          <a:p>
            <a:r>
              <a:rPr kumimoji="1" lang="ja-JP" altLang="en-US" dirty="0"/>
              <a:t>このことは、スポーツ少年団を土台とする基盤のプラットフォームに位置付け、その基盤のプラットフォーム上に、あらゆるジュニア・ユーススポーツクラブや組織を連結した状態を構成し、スポーツ少年団が実質的に全てのジュニア・ユーススポーツを統括する中核組織として拡充・発展するというイメージです。</a:t>
            </a:r>
            <a:endParaRPr kumimoji="1" lang="en-US" altLang="ja-JP" dirty="0"/>
          </a:p>
          <a:p>
            <a:r>
              <a:rPr kumimoji="1" lang="ja-JP" altLang="en-US" dirty="0"/>
              <a:t>そこに至るステップとしては、</a:t>
            </a:r>
            <a:endParaRPr kumimoji="1" lang="en-US" altLang="ja-JP" dirty="0"/>
          </a:p>
          <a:p>
            <a:r>
              <a:rPr kumimoji="1" lang="ja-JP" altLang="en-US" dirty="0"/>
              <a:t>日本スポーツ協会内のスポーツ少年団と総合型クラブの登録制度上の統合を実施し、その次に学校運動部活動との連携等を進め、国や県・市町村に認められた公益的な活動を促進しやすい状況を確立します。</a:t>
            </a:r>
            <a:endParaRPr kumimoji="1" lang="en-US" altLang="ja-JP" dirty="0"/>
          </a:p>
          <a:p>
            <a:r>
              <a:rPr kumimoji="1" lang="ja-JP" altLang="en-US" dirty="0"/>
              <a:t>そこで、スポーツ少年団の名称を、ジュニア・ユーススポーツクラブの全てを統括する中核組織としてのプラットフームに相応しい名称に変更します。</a:t>
            </a:r>
            <a:endParaRPr kumimoji="1" lang="en-US" altLang="ja-JP" dirty="0"/>
          </a:p>
          <a:p>
            <a:r>
              <a:rPr kumimoji="1" lang="ja-JP" altLang="en-US" dirty="0"/>
              <a:t>そして、最終的に中央競技団体（</a:t>
            </a:r>
            <a:r>
              <a:rPr kumimoji="1" lang="en" altLang="ja-JP" dirty="0"/>
              <a:t>NF</a:t>
            </a:r>
            <a:r>
              <a:rPr kumimoji="1" lang="ja-JP" altLang="en-US" dirty="0"/>
              <a:t>）等のジュニア・ユース部門との連絡会議を主宰するなどに取り組み、また営利企業等によるスポーツクラブとの連携も図ることで、日本のジュニア・ユーススポーツを主導する役割を担います。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8DBC669D-4F71-6B4B-A2C4-1879E168F5C3}" type="slidenum">
              <a:rPr kumimoji="1" lang="ja-JP" altLang="en-US" smtClean="0"/>
              <a:t>7</a:t>
            </a:fld>
            <a:endParaRPr kumimoji="1" lang="ja-JP" altLang="en-US"/>
          </a:p>
        </p:txBody>
      </p:sp>
    </p:spTree>
    <p:extLst>
      <p:ext uri="{BB962C8B-B14F-4D97-AF65-F5344CB8AC3E}">
        <p14:creationId xmlns:p14="http://schemas.microsoft.com/office/powerpoint/2010/main" val="132012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このイメージ図は、国民のスポーツ志向を「行う」「見る」「支える」の</a:t>
            </a:r>
            <a:r>
              <a:rPr kumimoji="1" lang="en-US" altLang="ja-JP" dirty="0"/>
              <a:t>3</a:t>
            </a:r>
            <a:r>
              <a:rPr kumimoji="1" lang="ja-JP" altLang="en-US" dirty="0"/>
              <a:t>区分に分類し、これらの志向のうち、スポーツ少年団がどこに位置付けられるのか、「現状」と「将来目標」を対比したものです。</a:t>
            </a:r>
            <a:endParaRPr kumimoji="1" lang="en-US" altLang="ja-JP" dirty="0"/>
          </a:p>
          <a:p>
            <a:r>
              <a:rPr kumimoji="1" lang="ja-JP" altLang="en-US" dirty="0"/>
              <a:t>縦線は年齢を表し、横線は競技性の高低を表しています。</a:t>
            </a:r>
            <a:endParaRPr kumimoji="1" lang="en-US" altLang="ja-JP" dirty="0"/>
          </a:p>
          <a:p>
            <a:r>
              <a:rPr kumimoji="1" lang="ja-JP" altLang="en-US" dirty="0"/>
              <a:t>現状のスポーツ少年団は、約</a:t>
            </a:r>
            <a:r>
              <a:rPr kumimoji="1" lang="en-US" altLang="ja-JP" dirty="0"/>
              <a:t>9</a:t>
            </a:r>
            <a:r>
              <a:rPr kumimoji="1" lang="ja-JP" altLang="en-US" dirty="0"/>
              <a:t>割の団員が</a:t>
            </a:r>
            <a:r>
              <a:rPr kumimoji="1" lang="en-US" altLang="ja-JP" dirty="0"/>
              <a:t>12</a:t>
            </a:r>
            <a:r>
              <a:rPr kumimoji="1" lang="ja-JP" altLang="en-US" dirty="0"/>
              <a:t>歳までの小学生となっています。</a:t>
            </a:r>
            <a:endParaRPr kumimoji="1" lang="en-US" altLang="ja-JP" dirty="0"/>
          </a:p>
          <a:p>
            <a:r>
              <a:rPr kumimoji="1" lang="en-US" altLang="ja-JP" dirty="0"/>
              <a:t>13</a:t>
            </a:r>
            <a:r>
              <a:rPr kumimoji="1" lang="ja-JP" altLang="en-US" dirty="0"/>
              <a:t>歳から</a:t>
            </a:r>
            <a:r>
              <a:rPr kumimoji="1" lang="en-US" altLang="ja-JP" dirty="0"/>
              <a:t>18</a:t>
            </a:r>
            <a:r>
              <a:rPr kumimoji="1" lang="ja-JP" altLang="en-US" dirty="0"/>
              <a:t>歳までの子どもは学校運動部活動が対応しているのが現状です。</a:t>
            </a:r>
            <a:endParaRPr kumimoji="1" lang="en-US" altLang="ja-JP" dirty="0"/>
          </a:p>
          <a:p>
            <a:r>
              <a:rPr kumimoji="1" lang="ja-JP" altLang="en-US" dirty="0"/>
              <a:t>また、中央競技団体のＮＦと都道府県競技団体のＰＦ等は、トップアスリートを育てる競技力向上の位置付けとなっているのが現状ですが、</a:t>
            </a:r>
            <a:endParaRPr kumimoji="1" lang="en-US" altLang="ja-JP" dirty="0"/>
          </a:p>
          <a:p>
            <a:r>
              <a:rPr kumimoji="1" lang="en-US" altLang="ja-JP" dirty="0"/>
              <a:t>12</a:t>
            </a:r>
            <a:r>
              <a:rPr kumimoji="1" lang="ja-JP" altLang="en-US" dirty="0"/>
              <a:t>歳までの年齢域では、スポーツ少年団の中にも競技力向上を目的に活動している単位スポーツ少年団も見られます。</a:t>
            </a:r>
            <a:endParaRPr kumimoji="1" lang="en-US" altLang="ja-JP" dirty="0"/>
          </a:p>
          <a:p>
            <a:r>
              <a:rPr kumimoji="1" lang="ja-JP" altLang="en-US" dirty="0"/>
              <a:t>一方で、「将来目標」では、スポーツ少年団の対象を</a:t>
            </a:r>
            <a:r>
              <a:rPr kumimoji="1" lang="en-US" altLang="ja-JP" dirty="0"/>
              <a:t>18</a:t>
            </a:r>
            <a:r>
              <a:rPr kumimoji="1" lang="ja-JP" altLang="en-US" dirty="0"/>
              <a:t>歳まで拡大します。</a:t>
            </a:r>
            <a:endParaRPr kumimoji="1" lang="en-US" altLang="ja-JP" dirty="0"/>
          </a:p>
          <a:p>
            <a:r>
              <a:rPr kumimoji="1" lang="ja-JP" altLang="en-US" dirty="0"/>
              <a:t>トップアスリートの育成と競技力向上はＮＦとＰＦ等が担い、スポーツ少年団はジュニア・ユースのスポーツ初心者層や、ジュニア・ユーススポーツ愛好者層を主要な対象と位置付けます。</a:t>
            </a:r>
            <a:endParaRPr kumimoji="1" lang="en-US" altLang="ja-JP" dirty="0"/>
          </a:p>
          <a:p>
            <a:r>
              <a:rPr kumimoji="1" lang="ja-JP" altLang="en-US" dirty="0"/>
              <a:t>このように将来のスポーツ少年団は、「一人でも多くの青少年にスポーツの歓びを提供する」等の理念に基づき、子どもたちが生涯を通じてスポーツに親しむ「入口」の役割を担う姿を鮮明に打ち出しているところです。</a:t>
            </a:r>
            <a:endParaRPr kumimoji="1" lang="en-US" altLang="ja-JP" dirty="0"/>
          </a:p>
          <a:p>
            <a:r>
              <a:rPr kumimoji="1" lang="ja-JP" altLang="en-US" dirty="0"/>
              <a:t>ただし、子どもたちの自発性に基づく競技力向上のためのスポーツ少年団活動を否定するものではありません。</a:t>
            </a:r>
            <a:endParaRPr kumimoji="1" lang="en-US" altLang="ja-JP" dirty="0"/>
          </a:p>
          <a:p>
            <a:r>
              <a:rPr kumimoji="1" lang="ja-JP" altLang="en-US" dirty="0"/>
              <a:t>スポーツは勝敗を競うものであり、スポーツにおいて勝利を目指すことは否定されるものではありませんし、スポーツが有する特性の一つです。</a:t>
            </a:r>
            <a:endParaRPr kumimoji="1" lang="en-US" altLang="ja-JP" dirty="0"/>
          </a:p>
          <a:p>
            <a:r>
              <a:rPr kumimoji="1" lang="ja-JP" altLang="en-US" dirty="0"/>
              <a:t>つまり、子どもたちが試合に勝つために活動することや、より上手くなりたいといった活動を含め、競技力向上の取り組みを否定するものではありませんので、これからも大切な目標として取り組んでいきたいと考えています。</a:t>
            </a:r>
            <a:endParaRPr kumimoji="1" lang="en-US" altLang="ja-JP" dirty="0"/>
          </a:p>
          <a:p>
            <a:r>
              <a:rPr kumimoji="1" lang="ja-JP" altLang="en-US" dirty="0"/>
              <a:t>今後、勝利至上主義を否定するというのは、勝つことを「この上ないもの」として位置づける考えを否定したもので、勝つために発育発達を考慮しない長時間の練習や不適切な指導、暴言などにより、様々な弊害がみられることに対応するために、今後のスポーツ少年団は勝利至上主義を否定するもので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8DBC669D-4F71-6B4B-A2C4-1879E168F5C3}" type="slidenum">
              <a:rPr kumimoji="1" lang="ja-JP" altLang="en-US" smtClean="0"/>
              <a:t>8</a:t>
            </a:fld>
            <a:endParaRPr kumimoji="1" lang="ja-JP" altLang="en-US"/>
          </a:p>
        </p:txBody>
      </p:sp>
    </p:spTree>
    <p:extLst>
      <p:ext uri="{BB962C8B-B14F-4D97-AF65-F5344CB8AC3E}">
        <p14:creationId xmlns:p14="http://schemas.microsoft.com/office/powerpoint/2010/main" val="3438360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42925" y="501650"/>
            <a:ext cx="5840413" cy="3284538"/>
          </a:xfrm>
        </p:spPr>
      </p:sp>
      <p:sp>
        <p:nvSpPr>
          <p:cNvPr id="3" name="ノート プレースホルダー 2"/>
          <p:cNvSpPr>
            <a:spLocks noGrp="1"/>
          </p:cNvSpPr>
          <p:nvPr>
            <p:ph type="body" idx="1"/>
          </p:nvPr>
        </p:nvSpPr>
        <p:spPr/>
        <p:txBody>
          <a:bodyPr/>
          <a:lstStyle/>
          <a:p>
            <a:pPr defTabSz="919978">
              <a:defRPr/>
            </a:pPr>
            <a:r>
              <a:rPr lang="ja-JP" altLang="en-US" dirty="0">
                <a:solidFill>
                  <a:prstClr val="white"/>
                </a:solidFill>
                <a:ea typeface="游ゴシック" panose="020B0400000000000000" pitchFamily="50" charset="-128"/>
              </a:rPr>
              <a:t>これまで、ニーズへの対応からスポーツ少年団の立ち位置について説明しましたが、</a:t>
            </a:r>
            <a:r>
              <a:rPr lang="ja-JP" altLang="en-US" dirty="0">
                <a:ea typeface="游ゴシック" panose="020B0400000000000000" pitchFamily="50" charset="-128"/>
              </a:rPr>
              <a:t>ここでは具体的なアクションプランについて説明します。</a:t>
            </a:r>
            <a:endParaRPr lang="en-US" altLang="ja-JP" dirty="0">
              <a:ea typeface="游ゴシック" panose="020B0400000000000000" pitchFamily="50" charset="-128"/>
            </a:endParaRPr>
          </a:p>
          <a:p>
            <a:pPr defTabSz="919978">
              <a:defRPr/>
            </a:pPr>
            <a:r>
              <a:rPr lang="ja-JP" altLang="en-US" dirty="0">
                <a:ea typeface="游ゴシック" panose="020B0400000000000000" pitchFamily="50" charset="-128"/>
              </a:rPr>
              <a:t>スポーツ少年団のもつ強みは、</a:t>
            </a:r>
            <a:r>
              <a:rPr lang="en-US" altLang="ja-JP" dirty="0">
                <a:ea typeface="游ゴシック" panose="020B0400000000000000" pitchFamily="50" charset="-128"/>
              </a:rPr>
              <a:t>1</a:t>
            </a:r>
            <a:r>
              <a:rPr lang="ja-JP" altLang="en-US" dirty="0">
                <a:ea typeface="游ゴシック" panose="020B0400000000000000" pitchFamily="50" charset="-128"/>
              </a:rPr>
              <a:t>点目が全国に仲間がいる「最大の青少年スポーツ組織」であり、</a:t>
            </a:r>
            <a:r>
              <a:rPr lang="en-US" altLang="ja-JP" dirty="0">
                <a:ea typeface="游ゴシック" panose="020B0400000000000000" pitchFamily="50" charset="-128"/>
              </a:rPr>
              <a:t>2</a:t>
            </a:r>
            <a:r>
              <a:rPr lang="ja-JP" altLang="en-US" dirty="0">
                <a:ea typeface="游ゴシック" panose="020B0400000000000000" pitchFamily="50" charset="-128"/>
              </a:rPr>
              <a:t>点目が住民主体で「地域社会において活動する組織」であること、</a:t>
            </a:r>
            <a:endParaRPr lang="en-US" altLang="ja-JP" dirty="0">
              <a:ea typeface="游ゴシック" panose="020B0400000000000000" pitchFamily="50" charset="-128"/>
            </a:endParaRPr>
          </a:p>
          <a:p>
            <a:pPr defTabSz="919978">
              <a:defRPr/>
            </a:pPr>
            <a:r>
              <a:rPr lang="en-US" altLang="ja-JP" dirty="0">
                <a:ea typeface="游ゴシック" panose="020B0400000000000000" pitchFamily="50" charset="-128"/>
              </a:rPr>
              <a:t>3</a:t>
            </a:r>
            <a:r>
              <a:rPr lang="ja-JP" altLang="en-US" dirty="0">
                <a:ea typeface="游ゴシック" panose="020B0400000000000000" pitchFamily="50" charset="-128"/>
              </a:rPr>
              <a:t>点目が「組織内で指導者などの人材を育成する」など人材育成の仕組みが体系的に整備されているということです。</a:t>
            </a:r>
            <a:endParaRPr lang="en-US" altLang="ja-JP" dirty="0">
              <a:ea typeface="游ゴシック" panose="020B0400000000000000" pitchFamily="50" charset="-128"/>
            </a:endParaRPr>
          </a:p>
          <a:p>
            <a:pPr defTabSz="919978">
              <a:defRPr/>
            </a:pPr>
            <a:r>
              <a:rPr lang="ja-JP" altLang="en-US" dirty="0">
                <a:ea typeface="游ゴシック" panose="020B0400000000000000" pitchFamily="50" charset="-128"/>
              </a:rPr>
              <a:t>これらに加えて、今後は主に</a:t>
            </a:r>
            <a:endParaRPr lang="en-US" altLang="ja-JP" dirty="0">
              <a:ea typeface="游ゴシック" panose="020B0400000000000000" pitchFamily="50" charset="-128"/>
            </a:endParaRPr>
          </a:p>
          <a:p>
            <a:pPr defTabSz="919978">
              <a:defRPr/>
            </a:pPr>
            <a:r>
              <a:rPr lang="en-US" altLang="ja-JP" dirty="0">
                <a:ea typeface="游ゴシック" panose="020B0400000000000000" pitchFamily="50" charset="-128"/>
              </a:rPr>
              <a:t>1</a:t>
            </a:r>
            <a:r>
              <a:rPr lang="ja-JP" altLang="en-US" dirty="0">
                <a:ea typeface="游ゴシック" panose="020B0400000000000000" pitchFamily="50" charset="-128"/>
              </a:rPr>
              <a:t>点目は、「地域人材をさらに発掘し、役員に若手を登用する」</a:t>
            </a:r>
          </a:p>
          <a:p>
            <a:pPr defTabSz="919978">
              <a:defRPr/>
            </a:pPr>
            <a:r>
              <a:rPr lang="en-US" altLang="ja-JP" dirty="0">
                <a:ea typeface="游ゴシック" panose="020B0400000000000000" pitchFamily="50" charset="-128"/>
              </a:rPr>
              <a:t>2</a:t>
            </a:r>
            <a:r>
              <a:rPr lang="ja-JP" altLang="en-US" dirty="0">
                <a:ea typeface="游ゴシック" panose="020B0400000000000000" pitchFamily="50" charset="-128"/>
              </a:rPr>
              <a:t>点目は、「体罰などを否定し、スポーツ団体の運営のためのガイドラインを遵守する指導者や、誰もが信頼するジュニア・ユーススポーツ指導者を育成する」</a:t>
            </a:r>
          </a:p>
          <a:p>
            <a:pPr defTabSz="919978">
              <a:defRPr/>
            </a:pPr>
            <a:r>
              <a:rPr lang="en-US" altLang="ja-JP" dirty="0">
                <a:ea typeface="游ゴシック" panose="020B0400000000000000" pitchFamily="50" charset="-128"/>
              </a:rPr>
              <a:t>3</a:t>
            </a:r>
            <a:r>
              <a:rPr lang="ja-JP" altLang="en-US" dirty="0">
                <a:ea typeface="游ゴシック" panose="020B0400000000000000" pitchFamily="50" charset="-128"/>
              </a:rPr>
              <a:t>点目は、「ジュニア・ユーススポーツのマネジメントができる人材を発掘し、育成する」</a:t>
            </a:r>
            <a:endParaRPr lang="en-US" altLang="ja-JP" dirty="0">
              <a:ea typeface="游ゴシック" panose="020B0400000000000000" pitchFamily="50" charset="-128"/>
            </a:endParaRPr>
          </a:p>
          <a:p>
            <a:pPr defTabSz="919978">
              <a:defRPr/>
            </a:pPr>
            <a:r>
              <a:rPr lang="ja-JP" altLang="en-US" dirty="0">
                <a:ea typeface="游ゴシック" panose="020B0400000000000000" pitchFamily="50" charset="-128"/>
              </a:rPr>
              <a:t>です。</a:t>
            </a:r>
          </a:p>
          <a:p>
            <a:pPr defTabSz="919978">
              <a:defRPr/>
            </a:pPr>
            <a:r>
              <a:rPr lang="ja-JP" altLang="en-US" dirty="0">
                <a:ea typeface="游ゴシック" panose="020B0400000000000000" pitchFamily="50" charset="-128"/>
              </a:rPr>
              <a:t>これらの取り組みを進めていくことで、将来の姿にスポーツ少年団を改編していきます。</a:t>
            </a:r>
          </a:p>
          <a:p>
            <a:pPr defTabSz="919978">
              <a:defRPr/>
            </a:pPr>
            <a:endParaRPr kumimoji="1" lang="ja-JP" altLang="en-US" dirty="0"/>
          </a:p>
        </p:txBody>
      </p:sp>
      <p:sp>
        <p:nvSpPr>
          <p:cNvPr id="4" name="スライド番号プレースホルダー 3"/>
          <p:cNvSpPr>
            <a:spLocks noGrp="1"/>
          </p:cNvSpPr>
          <p:nvPr>
            <p:ph type="sldNum" sz="quarter" idx="5"/>
          </p:nvPr>
        </p:nvSpPr>
        <p:spPr/>
        <p:txBody>
          <a:bodyPr/>
          <a:lstStyle/>
          <a:p>
            <a:fld id="{8DBC669D-4F71-6B4B-A2C4-1879E168F5C3}" type="slidenum">
              <a:rPr kumimoji="1" lang="ja-JP" altLang="en-US" smtClean="0"/>
              <a:t>9</a:t>
            </a:fld>
            <a:endParaRPr kumimoji="1" lang="ja-JP" altLang="en-US"/>
          </a:p>
        </p:txBody>
      </p:sp>
    </p:spTree>
    <p:extLst>
      <p:ext uri="{BB962C8B-B14F-4D97-AF65-F5344CB8AC3E}">
        <p14:creationId xmlns:p14="http://schemas.microsoft.com/office/powerpoint/2010/main" val="797942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C2F254D-3390-4D0D-BF6D-177B0F1C13E0}" type="datetimeFigureOut">
              <a:rPr kumimoji="1" lang="ja-JP" altLang="en-US" smtClean="0"/>
              <a:t>2022/4/12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D9BF034-44CA-4847-9FF2-9C40F15C6712}" type="slidenum">
              <a:rPr kumimoji="1" lang="ja-JP" altLang="en-US" smtClean="0"/>
              <a:t>‹#›</a:t>
            </a:fld>
            <a:endParaRPr kumimoji="1" lang="ja-JP" altLang="en-US" dirty="0"/>
          </a:p>
        </p:txBody>
      </p:sp>
    </p:spTree>
    <p:extLst>
      <p:ext uri="{BB962C8B-B14F-4D97-AF65-F5344CB8AC3E}">
        <p14:creationId xmlns:p14="http://schemas.microsoft.com/office/powerpoint/2010/main" val="3406241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2F254D-3390-4D0D-BF6D-177B0F1C13E0}" type="datetimeFigureOut">
              <a:rPr kumimoji="1" lang="ja-JP" altLang="en-US" smtClean="0"/>
              <a:t>2022/4/12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D9BF034-44CA-4847-9FF2-9C40F15C6712}" type="slidenum">
              <a:rPr kumimoji="1" lang="ja-JP" altLang="en-US" smtClean="0"/>
              <a:t>‹#›</a:t>
            </a:fld>
            <a:endParaRPr kumimoji="1" lang="ja-JP" altLang="en-US" dirty="0"/>
          </a:p>
        </p:txBody>
      </p:sp>
    </p:spTree>
    <p:extLst>
      <p:ext uri="{BB962C8B-B14F-4D97-AF65-F5344CB8AC3E}">
        <p14:creationId xmlns:p14="http://schemas.microsoft.com/office/powerpoint/2010/main" val="3106511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2F254D-3390-4D0D-BF6D-177B0F1C13E0}" type="datetimeFigureOut">
              <a:rPr kumimoji="1" lang="ja-JP" altLang="en-US" smtClean="0"/>
              <a:t>2022/4/12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D9BF034-44CA-4847-9FF2-9C40F15C6712}" type="slidenum">
              <a:rPr kumimoji="1" lang="ja-JP" altLang="en-US" smtClean="0"/>
              <a:t>‹#›</a:t>
            </a:fld>
            <a:endParaRPr kumimoji="1" lang="ja-JP" altLang="en-US" dirty="0"/>
          </a:p>
        </p:txBody>
      </p:sp>
    </p:spTree>
    <p:extLst>
      <p:ext uri="{BB962C8B-B14F-4D97-AF65-F5344CB8AC3E}">
        <p14:creationId xmlns:p14="http://schemas.microsoft.com/office/powerpoint/2010/main" val="3974431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2F254D-3390-4D0D-BF6D-177B0F1C13E0}" type="datetimeFigureOut">
              <a:rPr kumimoji="1" lang="ja-JP" altLang="en-US" smtClean="0"/>
              <a:t>2022/4/12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D9BF034-44CA-4847-9FF2-9C40F15C6712}" type="slidenum">
              <a:rPr kumimoji="1" lang="ja-JP" altLang="en-US" smtClean="0"/>
              <a:t>‹#›</a:t>
            </a:fld>
            <a:endParaRPr kumimoji="1" lang="ja-JP" altLang="en-US" dirty="0"/>
          </a:p>
        </p:txBody>
      </p:sp>
    </p:spTree>
    <p:extLst>
      <p:ext uri="{BB962C8B-B14F-4D97-AF65-F5344CB8AC3E}">
        <p14:creationId xmlns:p14="http://schemas.microsoft.com/office/powerpoint/2010/main" val="378032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C2F254D-3390-4D0D-BF6D-177B0F1C13E0}" type="datetimeFigureOut">
              <a:rPr kumimoji="1" lang="ja-JP" altLang="en-US" smtClean="0"/>
              <a:t>2022/4/12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D9BF034-44CA-4847-9FF2-9C40F15C6712}" type="slidenum">
              <a:rPr kumimoji="1" lang="ja-JP" altLang="en-US" smtClean="0"/>
              <a:t>‹#›</a:t>
            </a:fld>
            <a:endParaRPr kumimoji="1" lang="ja-JP" altLang="en-US" dirty="0"/>
          </a:p>
        </p:txBody>
      </p:sp>
    </p:spTree>
    <p:extLst>
      <p:ext uri="{BB962C8B-B14F-4D97-AF65-F5344CB8AC3E}">
        <p14:creationId xmlns:p14="http://schemas.microsoft.com/office/powerpoint/2010/main" val="397503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C2F254D-3390-4D0D-BF6D-177B0F1C13E0}" type="datetimeFigureOut">
              <a:rPr kumimoji="1" lang="ja-JP" altLang="en-US" smtClean="0"/>
              <a:t>2022/4/12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D9BF034-44CA-4847-9FF2-9C40F15C6712}" type="slidenum">
              <a:rPr kumimoji="1" lang="ja-JP" altLang="en-US" smtClean="0"/>
              <a:t>‹#›</a:t>
            </a:fld>
            <a:endParaRPr kumimoji="1" lang="ja-JP" altLang="en-US" dirty="0"/>
          </a:p>
        </p:txBody>
      </p:sp>
    </p:spTree>
    <p:extLst>
      <p:ext uri="{BB962C8B-B14F-4D97-AF65-F5344CB8AC3E}">
        <p14:creationId xmlns:p14="http://schemas.microsoft.com/office/powerpoint/2010/main" val="408220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C2F254D-3390-4D0D-BF6D-177B0F1C13E0}" type="datetimeFigureOut">
              <a:rPr kumimoji="1" lang="ja-JP" altLang="en-US" smtClean="0"/>
              <a:t>2022/4/12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1D9BF034-44CA-4847-9FF2-9C40F15C6712}" type="slidenum">
              <a:rPr kumimoji="1" lang="ja-JP" altLang="en-US" smtClean="0"/>
              <a:t>‹#›</a:t>
            </a:fld>
            <a:endParaRPr kumimoji="1" lang="ja-JP" altLang="en-US" dirty="0"/>
          </a:p>
        </p:txBody>
      </p:sp>
    </p:spTree>
    <p:extLst>
      <p:ext uri="{BB962C8B-B14F-4D97-AF65-F5344CB8AC3E}">
        <p14:creationId xmlns:p14="http://schemas.microsoft.com/office/powerpoint/2010/main" val="3875443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2F254D-3390-4D0D-BF6D-177B0F1C13E0}" type="datetimeFigureOut">
              <a:rPr kumimoji="1" lang="ja-JP" altLang="en-US" smtClean="0"/>
              <a:t>2022/4/12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1D9BF034-44CA-4847-9FF2-9C40F15C6712}" type="slidenum">
              <a:rPr kumimoji="1" lang="ja-JP" altLang="en-US" smtClean="0"/>
              <a:t>‹#›</a:t>
            </a:fld>
            <a:endParaRPr kumimoji="1" lang="ja-JP" altLang="en-US" dirty="0"/>
          </a:p>
        </p:txBody>
      </p:sp>
    </p:spTree>
    <p:extLst>
      <p:ext uri="{BB962C8B-B14F-4D97-AF65-F5344CB8AC3E}">
        <p14:creationId xmlns:p14="http://schemas.microsoft.com/office/powerpoint/2010/main" val="326022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C2F254D-3390-4D0D-BF6D-177B0F1C13E0}" type="datetimeFigureOut">
              <a:rPr kumimoji="1" lang="ja-JP" altLang="en-US" smtClean="0"/>
              <a:t>2022/4/12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D9BF034-44CA-4847-9FF2-9C40F15C6712}" type="slidenum">
              <a:rPr kumimoji="1" lang="ja-JP" altLang="en-US" smtClean="0"/>
              <a:t>‹#›</a:t>
            </a:fld>
            <a:endParaRPr kumimoji="1" lang="ja-JP" altLang="en-US" dirty="0"/>
          </a:p>
        </p:txBody>
      </p:sp>
    </p:spTree>
    <p:extLst>
      <p:ext uri="{BB962C8B-B14F-4D97-AF65-F5344CB8AC3E}">
        <p14:creationId xmlns:p14="http://schemas.microsoft.com/office/powerpoint/2010/main" val="1603872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C2F254D-3390-4D0D-BF6D-177B0F1C13E0}" type="datetimeFigureOut">
              <a:rPr kumimoji="1" lang="ja-JP" altLang="en-US" smtClean="0"/>
              <a:t>2022/4/12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D9BF034-44CA-4847-9FF2-9C40F15C6712}" type="slidenum">
              <a:rPr kumimoji="1" lang="ja-JP" altLang="en-US" smtClean="0"/>
              <a:t>‹#›</a:t>
            </a:fld>
            <a:endParaRPr kumimoji="1" lang="ja-JP" altLang="en-US" dirty="0"/>
          </a:p>
        </p:txBody>
      </p:sp>
    </p:spTree>
    <p:extLst>
      <p:ext uri="{BB962C8B-B14F-4D97-AF65-F5344CB8AC3E}">
        <p14:creationId xmlns:p14="http://schemas.microsoft.com/office/powerpoint/2010/main" val="1088520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C2F254D-3390-4D0D-BF6D-177B0F1C13E0}" type="datetimeFigureOut">
              <a:rPr kumimoji="1" lang="ja-JP" altLang="en-US" smtClean="0"/>
              <a:t>2022/4/12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D9BF034-44CA-4847-9FF2-9C40F15C6712}" type="slidenum">
              <a:rPr kumimoji="1" lang="ja-JP" altLang="en-US" smtClean="0"/>
              <a:t>‹#›</a:t>
            </a:fld>
            <a:endParaRPr kumimoji="1" lang="ja-JP" altLang="en-US" dirty="0"/>
          </a:p>
        </p:txBody>
      </p:sp>
    </p:spTree>
    <p:extLst>
      <p:ext uri="{BB962C8B-B14F-4D97-AF65-F5344CB8AC3E}">
        <p14:creationId xmlns:p14="http://schemas.microsoft.com/office/powerpoint/2010/main" val="2128340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F254D-3390-4D0D-BF6D-177B0F1C13E0}" type="datetimeFigureOut">
              <a:rPr kumimoji="1" lang="ja-JP" altLang="en-US" smtClean="0"/>
              <a:t>2022/4/12</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BF034-44CA-4847-9FF2-9C40F15C6712}" type="slidenum">
              <a:rPr kumimoji="1" lang="ja-JP" altLang="en-US" smtClean="0"/>
              <a:t>‹#›</a:t>
            </a:fld>
            <a:endParaRPr kumimoji="1" lang="ja-JP" altLang="en-US" dirty="0"/>
          </a:p>
        </p:txBody>
      </p:sp>
    </p:spTree>
    <p:extLst>
      <p:ext uri="{BB962C8B-B14F-4D97-AF65-F5344CB8AC3E}">
        <p14:creationId xmlns:p14="http://schemas.microsoft.com/office/powerpoint/2010/main" val="621493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b="1" dirty="0"/>
              <a:t>令和３年度　スポーツ少年団緊急対策プロジェクト報告書</a:t>
            </a:r>
          </a:p>
        </p:txBody>
      </p:sp>
      <p:sp>
        <p:nvSpPr>
          <p:cNvPr id="3" name="サブタイトル 2"/>
          <p:cNvSpPr>
            <a:spLocks noGrp="1"/>
          </p:cNvSpPr>
          <p:nvPr>
            <p:ph type="subTitle" idx="1"/>
          </p:nvPr>
        </p:nvSpPr>
        <p:spPr>
          <a:xfrm>
            <a:off x="979714" y="3879669"/>
            <a:ext cx="9688286" cy="2573382"/>
          </a:xfrm>
          <a:ln>
            <a:solidFill>
              <a:srgbClr val="FF0000"/>
            </a:solidFill>
          </a:ln>
        </p:spPr>
        <p:style>
          <a:lnRef idx="2">
            <a:schemeClr val="accent6"/>
          </a:lnRef>
          <a:fillRef idx="1">
            <a:schemeClr val="lt1"/>
          </a:fillRef>
          <a:effectRef idx="0">
            <a:schemeClr val="accent6"/>
          </a:effectRef>
          <a:fontRef idx="minor">
            <a:schemeClr val="dk1"/>
          </a:fontRef>
        </p:style>
        <p:txBody>
          <a:bodyPr>
            <a:normAutofit/>
          </a:bodyPr>
          <a:lstStyle/>
          <a:p>
            <a:endParaRPr kumimoji="1" lang="en-US" altLang="ja-JP" sz="3200" dirty="0"/>
          </a:p>
          <a:p>
            <a:r>
              <a:rPr kumimoji="1" lang="ja-JP" altLang="en-US" sz="3200" b="1" dirty="0">
                <a:solidFill>
                  <a:srgbClr val="002060"/>
                </a:solidFill>
              </a:rPr>
              <a:t>スポーツ少年団を</a:t>
            </a:r>
            <a:endParaRPr kumimoji="1" lang="en-US" altLang="ja-JP" sz="3200" b="1" dirty="0">
              <a:solidFill>
                <a:srgbClr val="002060"/>
              </a:solidFill>
            </a:endParaRPr>
          </a:p>
          <a:p>
            <a:r>
              <a:rPr kumimoji="1" lang="ja-JP" altLang="en-US" sz="3200" b="1" dirty="0">
                <a:solidFill>
                  <a:srgbClr val="002060"/>
                </a:solidFill>
              </a:rPr>
              <a:t>「新たなジュニア・ユーススポーツ統括組織」</a:t>
            </a:r>
            <a:endParaRPr kumimoji="1" lang="en-US" altLang="ja-JP" sz="3200" b="1" dirty="0">
              <a:solidFill>
                <a:srgbClr val="002060"/>
              </a:solidFill>
            </a:endParaRPr>
          </a:p>
          <a:p>
            <a:r>
              <a:rPr kumimoji="1" lang="ja-JP" altLang="en-US" sz="3200" b="1" dirty="0">
                <a:solidFill>
                  <a:srgbClr val="002060"/>
                </a:solidFill>
              </a:rPr>
              <a:t>として体制を強化</a:t>
            </a:r>
          </a:p>
        </p:txBody>
      </p:sp>
    </p:spTree>
    <p:extLst>
      <p:ext uri="{BB962C8B-B14F-4D97-AF65-F5344CB8AC3E}">
        <p14:creationId xmlns:p14="http://schemas.microsoft.com/office/powerpoint/2010/main" val="3950155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838200" y="1539320"/>
            <a:ext cx="8978900" cy="3937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「スポーツ少年団</a:t>
            </a:r>
            <a:r>
              <a:rPr kumimoji="1" lang="ja-JP" altLang="en-US" sz="1800" b="1"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rPr>
              <a:t>改革プラン２０２２</a:t>
            </a:r>
            <a:r>
              <a:rPr kumimoji="1" lang="ja-JP" altLang="en-US" sz="18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」の全体構成</a:t>
            </a:r>
            <a:endParaRPr kumimoji="1" lang="ja-JP" altLang="en-US" sz="12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テキスト ボックス 3"/>
          <p:cNvSpPr txBox="1"/>
          <p:nvPr/>
        </p:nvSpPr>
        <p:spPr>
          <a:xfrm>
            <a:off x="698500" y="1169988"/>
            <a:ext cx="84709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４）「スポーツ少年団改革プラン</a:t>
            </a:r>
            <a:r>
              <a:rPr kumimoji="1" lang="en-US" altLang="ja-JP"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2022</a:t>
            </a:r>
            <a:r>
              <a:rPr kumimoji="1" lang="ja-JP" altLang="en-US"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」の全体構成</a:t>
            </a:r>
          </a:p>
        </p:txBody>
      </p:sp>
      <p:sp>
        <p:nvSpPr>
          <p:cNvPr id="5" name="正方形/長方形 4"/>
          <p:cNvSpPr/>
          <p:nvPr/>
        </p:nvSpPr>
        <p:spPr>
          <a:xfrm>
            <a:off x="9817100" y="1539320"/>
            <a:ext cx="1536700" cy="393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9" name="テキスト ボックス 38"/>
          <p:cNvSpPr txBox="1"/>
          <p:nvPr/>
        </p:nvSpPr>
        <p:spPr>
          <a:xfrm>
            <a:off x="813263" y="1918428"/>
            <a:ext cx="6819437" cy="954107"/>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本プランが意図するスポーツ少年団の方向性</a:t>
            </a:r>
            <a:endParaRPr kumimoji="1" lang="en-US" altLang="ja-JP" sz="1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スポーツ少年団は、勝利至上主義を否定し、</a:t>
            </a:r>
            <a:endParaRPr kumimoji="1" lang="en-US" altLang="ja-JP" sz="1400" b="0"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スポーツの本質である自発的な運動（遊び）から得られる「楽しさ」を享受できる機会をジュニア・ユース世代に提供する。</a:t>
            </a:r>
            <a:endParaRPr kumimoji="1" lang="en-US" altLang="ja-JP" sz="1400" b="0"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正方形/長方形 6"/>
          <p:cNvSpPr/>
          <p:nvPr/>
        </p:nvSpPr>
        <p:spPr>
          <a:xfrm>
            <a:off x="813263" y="3131583"/>
            <a:ext cx="1523999" cy="317500"/>
          </a:xfrm>
          <a:prstGeom prst="rect">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組織の強み</a:t>
            </a:r>
          </a:p>
        </p:txBody>
      </p:sp>
      <p:sp>
        <p:nvSpPr>
          <p:cNvPr id="15" name="正方形/長方形 14"/>
          <p:cNvSpPr/>
          <p:nvPr/>
        </p:nvSpPr>
        <p:spPr>
          <a:xfrm>
            <a:off x="2385417" y="3131583"/>
            <a:ext cx="2697223" cy="317500"/>
          </a:xfrm>
          <a:prstGeom prst="rect">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目標（課題の解決方針）</a:t>
            </a:r>
          </a:p>
        </p:txBody>
      </p:sp>
      <p:sp>
        <p:nvSpPr>
          <p:cNvPr id="8" name="正方形/長方形 7"/>
          <p:cNvSpPr/>
          <p:nvPr/>
        </p:nvSpPr>
        <p:spPr>
          <a:xfrm>
            <a:off x="813263" y="3528112"/>
            <a:ext cx="1523999" cy="2898086"/>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400" b="1" i="0" u="none" strike="noStrike" kern="1200" cap="none" spc="0" normalizeH="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我が国最大の</a:t>
            </a:r>
            <a:endParaRPr kumimoji="1" lang="en-US" altLang="ja-JP"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青少年スポー</a:t>
            </a:r>
            <a:endParaRPr kumimoji="1" lang="en-US" altLang="ja-JP"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b="1" dirty="0">
                <a:solidFill>
                  <a:prstClr val="black"/>
                </a:solidFill>
                <a:latin typeface="游ゴシック" panose="020F0502020204030204"/>
                <a:ea typeface="游ゴシック" panose="020B0400000000000000" pitchFamily="50" charset="-128"/>
              </a:rPr>
              <a:t>    </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ツ組織</a:t>
            </a:r>
            <a:endParaRPr kumimoji="1" lang="en-US" altLang="ja-JP"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地域社会に</a:t>
            </a:r>
            <a:r>
              <a:rPr kumimoji="1" lang="ja-JP" altLang="en-US" sz="1400" b="1" i="0" u="none" strike="noStrike" kern="1200" cap="none" spc="0" normalizeH="0" baseline="0" noProof="0" dirty="0" err="1">
                <a:ln>
                  <a:noFill/>
                </a:ln>
                <a:solidFill>
                  <a:prstClr val="black"/>
                </a:solidFill>
                <a:effectLst/>
                <a:uLnTx/>
                <a:uFillTx/>
                <a:latin typeface="游ゴシック" panose="020F0502020204030204"/>
                <a:ea typeface="游ゴシック" panose="020B0400000000000000" pitchFamily="50" charset="-128"/>
                <a:cs typeface="+mn-cs"/>
              </a:rPr>
              <a:t>お</a:t>
            </a:r>
            <a:endParaRPr kumimoji="1" lang="en-US" altLang="ja-JP"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b="1" dirty="0">
                <a:solidFill>
                  <a:prstClr val="black"/>
                </a:solidFill>
                <a:latin typeface="游ゴシック" panose="020F0502020204030204"/>
                <a:ea typeface="游ゴシック" panose="020B0400000000000000" pitchFamily="50" charset="-128"/>
              </a:rPr>
              <a:t>     </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いて活動</a:t>
            </a:r>
            <a:endParaRPr kumimoji="1" lang="en-US" altLang="ja-JP"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b="1" dirty="0">
                <a:solidFill>
                  <a:prstClr val="black"/>
                </a:solidFill>
                <a:latin typeface="游ゴシック" panose="020F0502020204030204"/>
                <a:ea typeface="游ゴシック" panose="020B0400000000000000" pitchFamily="50" charset="-128"/>
              </a:rPr>
              <a:t>   </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（住民主体）</a:t>
            </a:r>
            <a:endParaRPr kumimoji="1" lang="en-US" altLang="ja-JP"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400" b="1" i="0" u="none" strike="noStrike" kern="1200" cap="none" spc="0" normalizeH="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組織内で指導</a:t>
            </a:r>
            <a:endParaRPr kumimoji="1" lang="en-US" altLang="ja-JP"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b="1" dirty="0">
                <a:solidFill>
                  <a:prstClr val="black"/>
                </a:solidFill>
                <a:latin typeface="游ゴシック" panose="020F0502020204030204"/>
                <a:ea typeface="游ゴシック" panose="020B0400000000000000" pitchFamily="50" charset="-128"/>
              </a:rPr>
              <a:t>    </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者を育成</a:t>
            </a:r>
            <a:endParaRPr kumimoji="1" lang="en-US" altLang="ja-JP"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（体系的な</a:t>
            </a:r>
            <a:endParaRPr kumimoji="1" lang="en-US" altLang="ja-JP"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b="1" dirty="0">
                <a:solidFill>
                  <a:prstClr val="black"/>
                </a:solidFill>
                <a:latin typeface="游ゴシック" panose="020F0502020204030204"/>
                <a:ea typeface="游ゴシック" panose="020B0400000000000000" pitchFamily="50" charset="-128"/>
              </a:rPr>
              <a:t>        </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人材育成）</a:t>
            </a:r>
          </a:p>
        </p:txBody>
      </p:sp>
      <p:sp>
        <p:nvSpPr>
          <p:cNvPr id="18" name="正方形/長方形 17"/>
          <p:cNvSpPr/>
          <p:nvPr/>
        </p:nvSpPr>
        <p:spPr>
          <a:xfrm>
            <a:off x="2433572" y="3528111"/>
            <a:ext cx="8920227" cy="2898087"/>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b="1" dirty="0">
                <a:solidFill>
                  <a:prstClr val="black"/>
                </a:solidFill>
                <a:latin typeface="游ゴシック" panose="020F0502020204030204"/>
                <a:ea typeface="游ゴシック" panose="020B0400000000000000" pitchFamily="50" charset="-128"/>
              </a:rPr>
              <a:t>B.</a:t>
            </a:r>
            <a:r>
              <a:rPr lang="ja-JP" altLang="en-US" sz="1400" b="1" dirty="0">
                <a:solidFill>
                  <a:prstClr val="black"/>
                </a:solidFill>
                <a:latin typeface="游ゴシック" panose="020F0502020204030204"/>
                <a:ea typeface="游ゴシック" panose="020B0400000000000000" pitchFamily="50" charset="-128"/>
              </a:rPr>
              <a:t>　安全かつ最新の情報・知見に基づく活動の推進</a:t>
            </a:r>
            <a:endPar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19" name="正方形/長方形 18"/>
          <p:cNvSpPr/>
          <p:nvPr/>
        </p:nvSpPr>
        <p:spPr>
          <a:xfrm>
            <a:off x="2560572" y="3785095"/>
            <a:ext cx="2570228" cy="586542"/>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①</a:t>
            </a:r>
            <a:r>
              <a:rPr kumimoji="1" lang="ja-JP" altLang="en-US" sz="1400" b="1" i="0" u="none" strike="noStrike" kern="1200" cap="none" spc="0" normalizeH="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後方・情報提供活動の充</a:t>
            </a:r>
            <a:endParaRPr kumimoji="1" lang="en-US" altLang="ja-JP"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b="1" dirty="0">
                <a:solidFill>
                  <a:prstClr val="black"/>
                </a:solidFill>
                <a:latin typeface="游ゴシック" panose="020F0502020204030204"/>
                <a:ea typeface="游ゴシック" panose="020B0400000000000000" pitchFamily="50" charset="-128"/>
              </a:rPr>
              <a:t>     </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実・強化</a:t>
            </a:r>
          </a:p>
        </p:txBody>
      </p:sp>
      <p:sp>
        <p:nvSpPr>
          <p:cNvPr id="24" name="正方形/長方形 23"/>
          <p:cNvSpPr/>
          <p:nvPr/>
        </p:nvSpPr>
        <p:spPr>
          <a:xfrm>
            <a:off x="2560571" y="4368802"/>
            <a:ext cx="2570227" cy="1331760"/>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② 多様なジュニア・ユースス</a:t>
            </a:r>
            <a:endParaRPr kumimoji="1" lang="en-US" altLang="ja-JP"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b="1" dirty="0">
                <a:solidFill>
                  <a:prstClr val="black"/>
                </a:solidFill>
                <a:latin typeface="游ゴシック" panose="020F0502020204030204"/>
                <a:ea typeface="游ゴシック" panose="020B0400000000000000" pitchFamily="50" charset="-128"/>
              </a:rPr>
              <a:t>    </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ポーツ活動プログラム等の</a:t>
            </a:r>
            <a:endParaRPr kumimoji="1" lang="en-US" altLang="ja-JP"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b="1" dirty="0">
                <a:solidFill>
                  <a:prstClr val="black"/>
                </a:solidFill>
                <a:latin typeface="游ゴシック" panose="020F0502020204030204"/>
                <a:ea typeface="游ゴシック" panose="020B0400000000000000" pitchFamily="50" charset="-128"/>
              </a:rPr>
              <a:t>    </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開発・提供</a:t>
            </a:r>
          </a:p>
        </p:txBody>
      </p:sp>
      <p:sp>
        <p:nvSpPr>
          <p:cNvPr id="25" name="正方形/長方形 24"/>
          <p:cNvSpPr/>
          <p:nvPr/>
        </p:nvSpPr>
        <p:spPr>
          <a:xfrm>
            <a:off x="2560571" y="5704644"/>
            <a:ext cx="2570227" cy="721555"/>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③ 聖域なし事業の見直し</a:t>
            </a:r>
          </a:p>
        </p:txBody>
      </p:sp>
      <p:sp>
        <p:nvSpPr>
          <p:cNvPr id="26" name="正方形/長方形 25"/>
          <p:cNvSpPr/>
          <p:nvPr/>
        </p:nvSpPr>
        <p:spPr>
          <a:xfrm>
            <a:off x="5130798" y="3785093"/>
            <a:ext cx="6223001" cy="583707"/>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・「スポーツ少年団の多様な活動事例」「</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SNS</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・マスコミ等を活用した情報発信事例」</a:t>
            </a: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1" dirty="0">
                <a:solidFill>
                  <a:prstClr val="black"/>
                </a:solidFill>
                <a:latin typeface="游ゴシック" panose="020F0502020204030204"/>
                <a:ea typeface="游ゴシック" panose="020B0400000000000000" pitchFamily="50" charset="-128"/>
              </a:rPr>
              <a:t>    </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を収集し紹介</a:t>
            </a: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 </a:t>
            </a:r>
            <a:r>
              <a:rPr lang="ja-JP" altLang="en-US" sz="1200" b="1" dirty="0">
                <a:solidFill>
                  <a:prstClr val="black"/>
                </a:solidFill>
                <a:latin typeface="游ゴシック" panose="020F0502020204030204"/>
                <a:ea typeface="游ゴシック" panose="020B0400000000000000" pitchFamily="50" charset="-128"/>
              </a:rPr>
              <a:t>地域におけるスポーツ少年団の統合やスポーツ少年団活動の連携事例を収集し紹介</a:t>
            </a: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28" name="正方形/長方形 27"/>
          <p:cNvSpPr/>
          <p:nvPr/>
        </p:nvSpPr>
        <p:spPr>
          <a:xfrm>
            <a:off x="5130797" y="4368799"/>
            <a:ext cx="6223001" cy="1331763"/>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 ＪＳＰＯ－ＡＣＰの</a:t>
            </a:r>
            <a:r>
              <a:rPr lang="ja-JP" altLang="en-US" sz="1200" b="1" dirty="0">
                <a:solidFill>
                  <a:prstClr val="black"/>
                </a:solidFill>
                <a:latin typeface="游ゴシック" panose="020F0502020204030204"/>
                <a:ea typeface="游ゴシック" panose="020B0400000000000000" pitchFamily="50" charset="-128"/>
              </a:rPr>
              <a:t>更なる</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普及</a:t>
            </a: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prstClr val="black"/>
                </a:solidFill>
                <a:latin typeface="游ゴシック" panose="020F0502020204030204"/>
                <a:ea typeface="游ゴシック" panose="020B0400000000000000" pitchFamily="50" charset="-128"/>
              </a:rPr>
              <a:t>・ 団員・保護者・学校等の多様なニーズを把握し、スポーツ少年団理念に応じた活動プ</a:t>
            </a:r>
            <a:endParaRPr lang="en-US" altLang="ja-JP" sz="1200" b="1"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1" dirty="0">
                <a:solidFill>
                  <a:prstClr val="black"/>
                </a:solidFill>
                <a:latin typeface="游ゴシック" panose="020F0502020204030204"/>
                <a:ea typeface="游ゴシック" panose="020B0400000000000000" pitchFamily="50" charset="-128"/>
              </a:rPr>
              <a:t>    </a:t>
            </a:r>
            <a:r>
              <a:rPr lang="ja-JP" altLang="en-US" sz="1200" b="1" dirty="0">
                <a:solidFill>
                  <a:prstClr val="black"/>
                </a:solidFill>
                <a:latin typeface="游ゴシック" panose="020F0502020204030204"/>
                <a:ea typeface="游ゴシック" panose="020B0400000000000000" pitchFamily="50" charset="-128"/>
              </a:rPr>
              <a:t>ログラムを開発し紹介（</a:t>
            </a:r>
            <a:r>
              <a:rPr lang="ja-JP" altLang="en-US" sz="1200" b="1" dirty="0" err="1">
                <a:solidFill>
                  <a:prstClr val="black"/>
                </a:solidFill>
                <a:latin typeface="游ゴシック" panose="020F0502020204030204"/>
                <a:ea typeface="游ゴシック" panose="020B0400000000000000" pitchFamily="50" charset="-128"/>
              </a:rPr>
              <a:t>障がい</a:t>
            </a:r>
            <a:r>
              <a:rPr lang="ja-JP" altLang="en-US" sz="1200" b="1" dirty="0">
                <a:solidFill>
                  <a:prstClr val="black"/>
                </a:solidFill>
                <a:latin typeface="游ゴシック" panose="020F0502020204030204"/>
                <a:ea typeface="游ゴシック" panose="020B0400000000000000" pitchFamily="50" charset="-128"/>
              </a:rPr>
              <a:t>者スポーツ、ゆるいスポーツ、バーチャルスポーツ、</a:t>
            </a:r>
            <a:endParaRPr lang="en-US" altLang="ja-JP" sz="1200" b="1"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1" dirty="0">
                <a:solidFill>
                  <a:prstClr val="black"/>
                </a:solidFill>
                <a:latin typeface="游ゴシック" panose="020F0502020204030204"/>
                <a:ea typeface="游ゴシック" panose="020B0400000000000000" pitchFamily="50" charset="-128"/>
              </a:rPr>
              <a:t>    </a:t>
            </a:r>
            <a:r>
              <a:rPr lang="ja-JP" altLang="en-US" sz="1200" b="1" dirty="0">
                <a:solidFill>
                  <a:prstClr val="black"/>
                </a:solidFill>
                <a:latin typeface="游ゴシック" panose="020F0502020204030204"/>
                <a:ea typeface="游ゴシック" panose="020B0400000000000000" pitchFamily="50" charset="-128"/>
              </a:rPr>
              <a:t>アーバンスポーツ等）</a:t>
            </a:r>
            <a:endParaRPr lang="en-US" altLang="ja-JP" sz="1200" b="1"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 スポーツに限らない活動プログラム（社会課題解決プログラム）の情報を収集し紹介</a:t>
            </a: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 女子団員の拡充に向けた活動プログラムを開発し紹介</a:t>
            </a: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prstClr val="black"/>
                </a:solidFill>
                <a:latin typeface="游ゴシック" panose="020F0502020204030204"/>
                <a:ea typeface="游ゴシック" panose="020B0400000000000000" pitchFamily="50" charset="-128"/>
              </a:rPr>
              <a:t>・ スポーツ安全保険と連携促進</a:t>
            </a:r>
            <a:endPar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29" name="正方形/長方形 28"/>
          <p:cNvSpPr/>
          <p:nvPr/>
        </p:nvSpPr>
        <p:spPr>
          <a:xfrm>
            <a:off x="5130797" y="5703400"/>
            <a:ext cx="6223001" cy="722800"/>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 事業成果を評価し、活動現場の意見を踏まえ事業のスクラップ＆ビルドを実施</a:t>
            </a: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prstClr val="black"/>
                </a:solidFill>
                <a:latin typeface="游ゴシック" panose="020F0502020204030204"/>
                <a:ea typeface="游ゴシック" panose="020B0400000000000000" pitchFamily="50" charset="-128"/>
              </a:rPr>
              <a:t>・「発育期のスポーツ活動ガイド」を踏まえ、全国競技別大会の中止（ＮＦへの役割移</a:t>
            </a:r>
            <a:endParaRPr lang="en-US" altLang="ja-JP" sz="1200" b="1"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1" dirty="0">
                <a:solidFill>
                  <a:prstClr val="black"/>
                </a:solidFill>
                <a:latin typeface="游ゴシック" panose="020F0502020204030204"/>
                <a:ea typeface="游ゴシック" panose="020B0400000000000000" pitchFamily="50" charset="-128"/>
              </a:rPr>
              <a:t>    </a:t>
            </a:r>
            <a:r>
              <a:rPr lang="ja-JP" altLang="en-US" sz="1200" b="1" dirty="0">
                <a:solidFill>
                  <a:prstClr val="black"/>
                </a:solidFill>
                <a:latin typeface="游ゴシック" panose="020F0502020204030204"/>
                <a:ea typeface="游ゴシック" panose="020B0400000000000000" pitchFamily="50" charset="-128"/>
              </a:rPr>
              <a:t>管を含む）を含め、競技別大会のあり方を検討（ブロック大会や都道府県大会等）</a:t>
            </a:r>
            <a:endPar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20" name="タイトル 1"/>
          <p:cNvSpPr>
            <a:spLocks noGrp="1"/>
          </p:cNvSpPr>
          <p:nvPr>
            <p:ph type="title"/>
          </p:nvPr>
        </p:nvSpPr>
        <p:spPr>
          <a:xfrm>
            <a:off x="838200" y="365125"/>
            <a:ext cx="10515600" cy="915986"/>
          </a:xfrm>
        </p:spPr>
        <p:txBody>
          <a:bodyPr>
            <a:noAutofit/>
          </a:bodyPr>
          <a:lstStyle/>
          <a:p>
            <a:r>
              <a:rPr kumimoji="1" lang="ja-JP" altLang="en-US" sz="3200" b="1" dirty="0">
                <a:solidFill>
                  <a:srgbClr val="0070C0"/>
                </a:solidFill>
              </a:rPr>
              <a:t>「スポーツ少年団改革プラン</a:t>
            </a:r>
            <a:r>
              <a:rPr kumimoji="1" lang="en-US" altLang="ja-JP" sz="3200" b="1" dirty="0">
                <a:solidFill>
                  <a:srgbClr val="0070C0"/>
                </a:solidFill>
              </a:rPr>
              <a:t>2022</a:t>
            </a:r>
            <a:r>
              <a:rPr kumimoji="1" lang="ja-JP" altLang="en-US" sz="3200" b="1" dirty="0">
                <a:solidFill>
                  <a:srgbClr val="0070C0"/>
                </a:solidFill>
              </a:rPr>
              <a:t>」が意図する</a:t>
            </a:r>
            <a:br>
              <a:rPr kumimoji="1" lang="en-US" altLang="ja-JP" sz="3200" b="1" dirty="0">
                <a:solidFill>
                  <a:srgbClr val="0070C0"/>
                </a:solidFill>
              </a:rPr>
            </a:br>
            <a:r>
              <a:rPr lang="ja-JP" altLang="en-US" sz="3200" b="1" dirty="0">
                <a:solidFill>
                  <a:srgbClr val="0070C0"/>
                </a:solidFill>
              </a:rPr>
              <a:t>　　　　　　　　　スポーツ</a:t>
            </a:r>
            <a:r>
              <a:rPr kumimoji="1" lang="ja-JP" altLang="en-US" sz="3200" b="1" dirty="0">
                <a:solidFill>
                  <a:srgbClr val="0070C0"/>
                </a:solidFill>
              </a:rPr>
              <a:t>少年団の</a:t>
            </a:r>
            <a:r>
              <a:rPr lang="ja-JP" altLang="en-US" sz="3200" b="1" dirty="0">
                <a:solidFill>
                  <a:srgbClr val="0070C0"/>
                </a:solidFill>
              </a:rPr>
              <a:t>方向性のイメージ</a:t>
            </a:r>
            <a:endParaRPr kumimoji="1" lang="ja-JP" altLang="en-US" sz="3200" b="1" dirty="0">
              <a:solidFill>
                <a:srgbClr val="0070C0"/>
              </a:solidFill>
            </a:endParaRPr>
          </a:p>
        </p:txBody>
      </p:sp>
      <p:sp>
        <p:nvSpPr>
          <p:cNvPr id="21" name="正方形/長方形 20"/>
          <p:cNvSpPr/>
          <p:nvPr/>
        </p:nvSpPr>
        <p:spPr>
          <a:xfrm>
            <a:off x="5130796" y="3131583"/>
            <a:ext cx="6223001" cy="317500"/>
          </a:xfrm>
          <a:prstGeom prst="rect">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具体的な取り組み</a:t>
            </a:r>
          </a:p>
        </p:txBody>
      </p:sp>
      <p:sp>
        <p:nvSpPr>
          <p:cNvPr id="9" name="二等辺三角形 8"/>
          <p:cNvSpPr/>
          <p:nvPr/>
        </p:nvSpPr>
        <p:spPr>
          <a:xfrm>
            <a:off x="1219200" y="2844800"/>
            <a:ext cx="2336800" cy="2540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28983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838200" y="1539320"/>
            <a:ext cx="8978900" cy="3937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「スポーツ少年団</a:t>
            </a:r>
            <a:r>
              <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rPr>
              <a:t>改革プラン２０２２</a:t>
            </a:r>
            <a:r>
              <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」の全体構成</a:t>
            </a: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テキスト ボックス 3"/>
          <p:cNvSpPr txBox="1"/>
          <p:nvPr/>
        </p:nvSpPr>
        <p:spPr>
          <a:xfrm>
            <a:off x="698500" y="1169988"/>
            <a:ext cx="84709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４）「スポーツ少年団改革プラン</a:t>
            </a:r>
            <a:r>
              <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2022</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」の全体構成</a:t>
            </a:r>
          </a:p>
        </p:txBody>
      </p:sp>
      <p:sp>
        <p:nvSpPr>
          <p:cNvPr id="5" name="正方形/長方形 4"/>
          <p:cNvSpPr/>
          <p:nvPr/>
        </p:nvSpPr>
        <p:spPr>
          <a:xfrm>
            <a:off x="9817100" y="1539320"/>
            <a:ext cx="1536700" cy="393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9" name="テキスト ボックス 38"/>
          <p:cNvSpPr txBox="1"/>
          <p:nvPr/>
        </p:nvSpPr>
        <p:spPr>
          <a:xfrm>
            <a:off x="813263" y="1918428"/>
            <a:ext cx="6819437" cy="954107"/>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本プランが意図するスポーツ少年団の方向性</a:t>
            </a:r>
            <a:endParaRPr kumimoji="1" lang="en-US" altLang="ja-JP" sz="1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スポーツ少年団は、勝利至上主義を否定し、</a:t>
            </a:r>
            <a:endParaRPr kumimoji="1" lang="en-US" altLang="ja-JP" sz="1400" b="0"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スポーツの本質である自発的な運動（遊び）から得られる「楽しさ」を享受できる機会をジュニア・ユース世代に提供する。</a:t>
            </a:r>
            <a:endParaRPr kumimoji="1" lang="en-US" altLang="ja-JP" sz="1400" b="0"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正方形/長方形 6"/>
          <p:cNvSpPr/>
          <p:nvPr/>
        </p:nvSpPr>
        <p:spPr>
          <a:xfrm>
            <a:off x="813263" y="3131583"/>
            <a:ext cx="1523999" cy="317500"/>
          </a:xfrm>
          <a:prstGeom prst="rect">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組織の強み</a:t>
            </a:r>
          </a:p>
        </p:txBody>
      </p:sp>
      <p:sp>
        <p:nvSpPr>
          <p:cNvPr id="15" name="正方形/長方形 14"/>
          <p:cNvSpPr/>
          <p:nvPr/>
        </p:nvSpPr>
        <p:spPr>
          <a:xfrm>
            <a:off x="2433573" y="3131583"/>
            <a:ext cx="2697223" cy="317500"/>
          </a:xfrm>
          <a:prstGeom prst="rect">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目標（課題の解決方針）</a:t>
            </a:r>
          </a:p>
        </p:txBody>
      </p:sp>
      <p:sp>
        <p:nvSpPr>
          <p:cNvPr id="8" name="正方形/長方形 7"/>
          <p:cNvSpPr/>
          <p:nvPr/>
        </p:nvSpPr>
        <p:spPr>
          <a:xfrm>
            <a:off x="813263" y="3528112"/>
            <a:ext cx="1523999" cy="2301187"/>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○我が国最大の青少年スポーツ組織</a:t>
            </a: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○地域社会において活動（住民主体）</a:t>
            </a: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○組織内で指導者を育成</a:t>
            </a: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（体系的な人材育成）</a:t>
            </a:r>
          </a:p>
        </p:txBody>
      </p:sp>
      <p:sp>
        <p:nvSpPr>
          <p:cNvPr id="18" name="正方形/長方形 17"/>
          <p:cNvSpPr/>
          <p:nvPr/>
        </p:nvSpPr>
        <p:spPr>
          <a:xfrm>
            <a:off x="2433572" y="3528111"/>
            <a:ext cx="8920227" cy="2898087"/>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prstClr val="black"/>
                </a:solidFill>
                <a:latin typeface="游ゴシック" panose="020F0502020204030204"/>
                <a:ea typeface="游ゴシック" panose="020B0400000000000000" pitchFamily="50" charset="-128"/>
              </a:rPr>
              <a:t>C</a:t>
            </a:r>
            <a:r>
              <a:rPr lang="ja-JP" altLang="en-US" sz="1400" dirty="0" err="1">
                <a:solidFill>
                  <a:prstClr val="black"/>
                </a:solidFill>
                <a:latin typeface="游ゴシック" panose="020F0502020204030204"/>
                <a:ea typeface="游ゴシック" panose="020B0400000000000000" pitchFamily="50" charset="-128"/>
              </a:rPr>
              <a:t>．</a:t>
            </a:r>
            <a:r>
              <a:rPr lang="ja-JP" altLang="en-US" sz="1400" dirty="0">
                <a:solidFill>
                  <a:prstClr val="black"/>
                </a:solidFill>
                <a:latin typeface="游ゴシック" panose="020F0502020204030204"/>
                <a:ea typeface="游ゴシック" panose="020B0400000000000000" pitchFamily="50" charset="-128"/>
              </a:rPr>
              <a:t>「ジュニア・ユーススポーツ」における国内組織の協調・連携</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9" name="正方形/長方形 18"/>
          <p:cNvSpPr/>
          <p:nvPr/>
        </p:nvSpPr>
        <p:spPr>
          <a:xfrm>
            <a:off x="2560572" y="3785093"/>
            <a:ext cx="2570228" cy="1849949"/>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①スポーツ少年団をジュニア・ユーススポーツの中核組織（統括組織）へ拡充</a:t>
            </a:r>
          </a:p>
        </p:txBody>
      </p:sp>
      <p:sp>
        <p:nvSpPr>
          <p:cNvPr id="24" name="正方形/長方形 23"/>
          <p:cNvSpPr/>
          <p:nvPr/>
        </p:nvSpPr>
        <p:spPr>
          <a:xfrm>
            <a:off x="2560572" y="5631881"/>
            <a:ext cx="2570227" cy="795458"/>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②「スポーツ少年団の理念」を「ジュニア・ユーススポーツ</a:t>
            </a:r>
            <a:r>
              <a:rPr lang="ja-JP" altLang="en-US" sz="1400" noProof="0" dirty="0">
                <a:solidFill>
                  <a:prstClr val="black"/>
                </a:solidFill>
                <a:latin typeface="游ゴシック" panose="020F0502020204030204"/>
                <a:ea typeface="游ゴシック" panose="020B0400000000000000" pitchFamily="50" charset="-128"/>
              </a:rPr>
              <a:t>の理念」に進化</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6" name="正方形/長方形 25"/>
          <p:cNvSpPr/>
          <p:nvPr/>
        </p:nvSpPr>
        <p:spPr>
          <a:xfrm>
            <a:off x="5130798" y="3785094"/>
            <a:ext cx="6223001" cy="1846788"/>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・スポーツ少年団登録制度と総合型クラブ登録認証制度の連携・統合</a:t>
            </a: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游ゴシック" panose="020F0502020204030204"/>
                <a:ea typeface="游ゴシック" panose="020B0400000000000000" pitchFamily="50" charset="-128"/>
              </a:rPr>
              <a:t>・スポーツ少年団の活動事例、登録データ、ヒアリングデータ等を根拠にジュニアスポーツに関する政策提言を実施</a:t>
            </a:r>
            <a:endParaRPr lang="en-US" altLang="ja-JP" sz="1400"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・スポーツ少年団を基盤に、青少年スポーツを束ねる組織を設置・運営</a:t>
            </a: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游ゴシック" panose="020F0502020204030204"/>
                <a:ea typeface="游ゴシック" panose="020B0400000000000000" pitchFamily="50" charset="-128"/>
              </a:rPr>
              <a:t>（</a:t>
            </a:r>
            <a:r>
              <a:rPr lang="en-US" altLang="ja-JP" sz="1400" dirty="0">
                <a:solidFill>
                  <a:prstClr val="black"/>
                </a:solidFill>
                <a:latin typeface="游ゴシック" panose="020F0502020204030204"/>
                <a:ea typeface="游ゴシック" panose="020B0400000000000000" pitchFamily="50" charset="-128"/>
              </a:rPr>
              <a:t>NF</a:t>
            </a:r>
            <a:r>
              <a:rPr lang="ja-JP" altLang="en-US" sz="1400" dirty="0">
                <a:solidFill>
                  <a:prstClr val="black"/>
                </a:solidFill>
                <a:latin typeface="游ゴシック" panose="020F0502020204030204"/>
                <a:ea typeface="游ゴシック" panose="020B0400000000000000" pitchFamily="50" charset="-128"/>
              </a:rPr>
              <a:t>や民間クラブ等の青少年部門との連携を組織化、役割を整理・分担）</a:t>
            </a:r>
            <a:endParaRPr lang="en-US" altLang="ja-JP" sz="1400"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・スポーツ少年団全体で、ガバナンスコードに基づく運営を実施</a:t>
            </a: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游ゴシック" panose="020F0502020204030204"/>
                <a:ea typeface="游ゴシック" panose="020B0400000000000000" pitchFamily="50" charset="-128"/>
              </a:rPr>
              <a:t>（</a:t>
            </a:r>
            <a:r>
              <a:rPr lang="en-US" altLang="ja-JP" sz="1400" dirty="0">
                <a:solidFill>
                  <a:prstClr val="black"/>
                </a:solidFill>
                <a:latin typeface="游ゴシック" panose="020F0502020204030204"/>
                <a:ea typeface="游ゴシック" panose="020B0400000000000000" pitchFamily="50" charset="-128"/>
              </a:rPr>
              <a:t>※</a:t>
            </a:r>
            <a:r>
              <a:rPr lang="ja-JP" altLang="en-US" sz="1400" dirty="0">
                <a:solidFill>
                  <a:prstClr val="black"/>
                </a:solidFill>
                <a:latin typeface="游ゴシック" panose="020F0502020204030204"/>
                <a:ea typeface="游ゴシック" panose="020B0400000000000000" pitchFamily="50" charset="-128"/>
              </a:rPr>
              <a:t>一方で、登録要件を緩和し単位団の新規創設を促進）</a:t>
            </a:r>
            <a:endParaRPr lang="en-US" altLang="ja-JP" sz="1400"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・中学校部活動との連携</a:t>
            </a:r>
          </a:p>
        </p:txBody>
      </p:sp>
      <p:sp>
        <p:nvSpPr>
          <p:cNvPr id="28" name="正方形/長方形 27"/>
          <p:cNvSpPr/>
          <p:nvPr/>
        </p:nvSpPr>
        <p:spPr>
          <a:xfrm>
            <a:off x="5130797" y="5631880"/>
            <a:ext cx="6223001" cy="794318"/>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・理念・各綱領を進化させた「ジュニア・ユーススポーツ憲章」を作成しスポーツ少年団活動の認知と理解を促進</a:t>
            </a: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游ゴシック" panose="020F0502020204030204"/>
                <a:ea typeface="游ゴシック" panose="020B0400000000000000" pitchFamily="50" charset="-128"/>
              </a:rPr>
              <a:t>・名称変更の検討</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0" name="タイトル 1"/>
          <p:cNvSpPr>
            <a:spLocks noGrp="1"/>
          </p:cNvSpPr>
          <p:nvPr>
            <p:ph type="title"/>
          </p:nvPr>
        </p:nvSpPr>
        <p:spPr>
          <a:xfrm>
            <a:off x="838200" y="365125"/>
            <a:ext cx="10515600" cy="915986"/>
          </a:xfrm>
        </p:spPr>
        <p:txBody>
          <a:bodyPr>
            <a:noAutofit/>
          </a:bodyPr>
          <a:lstStyle/>
          <a:p>
            <a:r>
              <a:rPr kumimoji="1" lang="ja-JP" altLang="en-US" sz="3200" dirty="0"/>
              <a:t>「スポーツ少年団改革プラン</a:t>
            </a:r>
            <a:r>
              <a:rPr kumimoji="1" lang="en-US" altLang="ja-JP" sz="3200" dirty="0"/>
              <a:t>2022</a:t>
            </a:r>
            <a:r>
              <a:rPr kumimoji="1" lang="ja-JP" altLang="en-US" sz="3200" dirty="0"/>
              <a:t>」が意図する</a:t>
            </a:r>
            <a:br>
              <a:rPr kumimoji="1" lang="en-US" altLang="ja-JP" sz="3200" dirty="0"/>
            </a:br>
            <a:r>
              <a:rPr lang="ja-JP" altLang="en-US" sz="3200" dirty="0"/>
              <a:t>　　　　　　　　　スポーツ</a:t>
            </a:r>
            <a:r>
              <a:rPr kumimoji="1" lang="ja-JP" altLang="en-US" sz="3200" dirty="0"/>
              <a:t>少年団の</a:t>
            </a:r>
            <a:r>
              <a:rPr lang="ja-JP" altLang="en-US" sz="3200" dirty="0"/>
              <a:t>方向性のイメージ</a:t>
            </a:r>
            <a:endParaRPr kumimoji="1" lang="ja-JP" altLang="en-US" sz="3200" dirty="0"/>
          </a:p>
        </p:txBody>
      </p:sp>
      <p:sp>
        <p:nvSpPr>
          <p:cNvPr id="21" name="正方形/長方形 20"/>
          <p:cNvSpPr/>
          <p:nvPr/>
        </p:nvSpPr>
        <p:spPr>
          <a:xfrm>
            <a:off x="5130796" y="3131583"/>
            <a:ext cx="6223001" cy="317500"/>
          </a:xfrm>
          <a:prstGeom prst="rect">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具体的な取り組み</a:t>
            </a:r>
          </a:p>
        </p:txBody>
      </p:sp>
      <p:sp>
        <p:nvSpPr>
          <p:cNvPr id="9" name="二等辺三角形 8"/>
          <p:cNvSpPr/>
          <p:nvPr/>
        </p:nvSpPr>
        <p:spPr>
          <a:xfrm>
            <a:off x="1219200" y="2844800"/>
            <a:ext cx="2336800" cy="2540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18806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838200" y="1348820"/>
            <a:ext cx="8978900" cy="3937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参考２</a:t>
            </a:r>
            <a:r>
              <a:rPr kumimoji="1" lang="en-US" altLang="ja-JP"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提言「今後の地域スポーツ体制の在り方」ジュニアスポーツを中心として</a:t>
            </a: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 name="テキスト ボックス 4"/>
          <p:cNvSpPr txBox="1"/>
          <p:nvPr/>
        </p:nvSpPr>
        <p:spPr>
          <a:xfrm>
            <a:off x="744583" y="1810333"/>
            <a:ext cx="10724605"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中学校運動部活動等、学校と地域が協働・融合した形での地域におけるスポーツ環境整備を強め「新たな地域スポーツ体制」を構築</a:t>
            </a:r>
            <a:endParaRPr kumimoji="1" lang="en-US" altLang="ja-JP"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49" name="正方形/長方形 48"/>
          <p:cNvSpPr/>
          <p:nvPr/>
        </p:nvSpPr>
        <p:spPr>
          <a:xfrm>
            <a:off x="9817100" y="1348820"/>
            <a:ext cx="1536700" cy="393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ＪＳＰＯ</a:t>
            </a:r>
          </a:p>
        </p:txBody>
      </p:sp>
      <p:sp>
        <p:nvSpPr>
          <p:cNvPr id="57" name="楕円 56"/>
          <p:cNvSpPr/>
          <p:nvPr/>
        </p:nvSpPr>
        <p:spPr>
          <a:xfrm>
            <a:off x="4194446" y="3981304"/>
            <a:ext cx="3326493" cy="577996"/>
          </a:xfrm>
          <a:prstGeom prst="ellipse">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4" name="テキスト ボックス 73"/>
          <p:cNvSpPr txBox="1"/>
          <p:nvPr/>
        </p:nvSpPr>
        <p:spPr>
          <a:xfrm>
            <a:off x="4933950" y="4116413"/>
            <a:ext cx="131584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総合型クラブ</a:t>
            </a:r>
          </a:p>
        </p:txBody>
      </p:sp>
      <p:sp>
        <p:nvSpPr>
          <p:cNvPr id="2" name="角丸四角形 1"/>
          <p:cNvSpPr/>
          <p:nvPr/>
        </p:nvSpPr>
        <p:spPr>
          <a:xfrm>
            <a:off x="869950" y="2529028"/>
            <a:ext cx="571500" cy="2020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t>１８</a:t>
            </a:r>
          </a:p>
        </p:txBody>
      </p:sp>
      <p:sp>
        <p:nvSpPr>
          <p:cNvPr id="61" name="角丸四角形 60"/>
          <p:cNvSpPr/>
          <p:nvPr/>
        </p:nvSpPr>
        <p:spPr>
          <a:xfrm>
            <a:off x="869950" y="2744081"/>
            <a:ext cx="571500" cy="2020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100" b="1" dirty="0"/>
              <a:t>１７</a:t>
            </a:r>
            <a:endParaRPr kumimoji="1" lang="ja-JP" altLang="en-US" sz="1100" b="1" dirty="0"/>
          </a:p>
        </p:txBody>
      </p:sp>
      <p:sp>
        <p:nvSpPr>
          <p:cNvPr id="64" name="角丸四角形 63"/>
          <p:cNvSpPr/>
          <p:nvPr/>
        </p:nvSpPr>
        <p:spPr>
          <a:xfrm>
            <a:off x="869950" y="2959134"/>
            <a:ext cx="571500" cy="2020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t>１６</a:t>
            </a:r>
          </a:p>
        </p:txBody>
      </p:sp>
      <p:sp>
        <p:nvSpPr>
          <p:cNvPr id="66" name="角丸四角形 65"/>
          <p:cNvSpPr/>
          <p:nvPr/>
        </p:nvSpPr>
        <p:spPr>
          <a:xfrm>
            <a:off x="869950" y="3174187"/>
            <a:ext cx="571500" cy="2020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t>１５</a:t>
            </a:r>
          </a:p>
        </p:txBody>
      </p:sp>
      <p:sp>
        <p:nvSpPr>
          <p:cNvPr id="67" name="角丸四角形 66"/>
          <p:cNvSpPr/>
          <p:nvPr/>
        </p:nvSpPr>
        <p:spPr>
          <a:xfrm>
            <a:off x="869950" y="3389240"/>
            <a:ext cx="571500" cy="2020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t>１４</a:t>
            </a:r>
          </a:p>
        </p:txBody>
      </p:sp>
      <p:sp>
        <p:nvSpPr>
          <p:cNvPr id="77" name="角丸四角形 76"/>
          <p:cNvSpPr/>
          <p:nvPr/>
        </p:nvSpPr>
        <p:spPr>
          <a:xfrm>
            <a:off x="869950" y="3604293"/>
            <a:ext cx="571500" cy="2020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t>１３</a:t>
            </a:r>
          </a:p>
        </p:txBody>
      </p:sp>
      <p:sp>
        <p:nvSpPr>
          <p:cNvPr id="78" name="角丸四角形 77"/>
          <p:cNvSpPr/>
          <p:nvPr/>
        </p:nvSpPr>
        <p:spPr>
          <a:xfrm>
            <a:off x="869950" y="3819346"/>
            <a:ext cx="571500" cy="2020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t>１２</a:t>
            </a:r>
          </a:p>
        </p:txBody>
      </p:sp>
      <p:sp>
        <p:nvSpPr>
          <p:cNvPr id="79" name="角丸四角形 78"/>
          <p:cNvSpPr/>
          <p:nvPr/>
        </p:nvSpPr>
        <p:spPr>
          <a:xfrm>
            <a:off x="869950" y="4034399"/>
            <a:ext cx="571500" cy="2020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t>１１</a:t>
            </a:r>
          </a:p>
        </p:txBody>
      </p:sp>
      <p:sp>
        <p:nvSpPr>
          <p:cNvPr id="80" name="角丸四角形 79"/>
          <p:cNvSpPr/>
          <p:nvPr/>
        </p:nvSpPr>
        <p:spPr>
          <a:xfrm>
            <a:off x="869950" y="4249452"/>
            <a:ext cx="571500" cy="2020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t>１０</a:t>
            </a:r>
          </a:p>
        </p:txBody>
      </p:sp>
      <p:sp>
        <p:nvSpPr>
          <p:cNvPr id="81" name="角丸四角形 80"/>
          <p:cNvSpPr/>
          <p:nvPr/>
        </p:nvSpPr>
        <p:spPr>
          <a:xfrm>
            <a:off x="869950" y="4464505"/>
            <a:ext cx="571500" cy="2020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t>９</a:t>
            </a:r>
          </a:p>
        </p:txBody>
      </p:sp>
      <p:sp>
        <p:nvSpPr>
          <p:cNvPr id="82" name="角丸四角形 81"/>
          <p:cNvSpPr/>
          <p:nvPr/>
        </p:nvSpPr>
        <p:spPr>
          <a:xfrm>
            <a:off x="869950" y="4689312"/>
            <a:ext cx="571500" cy="19229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t>８</a:t>
            </a:r>
          </a:p>
        </p:txBody>
      </p:sp>
      <p:sp>
        <p:nvSpPr>
          <p:cNvPr id="84" name="角丸四角形 83"/>
          <p:cNvSpPr/>
          <p:nvPr/>
        </p:nvSpPr>
        <p:spPr>
          <a:xfrm>
            <a:off x="869950" y="4894611"/>
            <a:ext cx="571500" cy="2020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t>７</a:t>
            </a:r>
          </a:p>
        </p:txBody>
      </p:sp>
      <p:sp>
        <p:nvSpPr>
          <p:cNvPr id="85" name="角丸四角形 84"/>
          <p:cNvSpPr/>
          <p:nvPr/>
        </p:nvSpPr>
        <p:spPr>
          <a:xfrm>
            <a:off x="869950" y="5109664"/>
            <a:ext cx="571500" cy="2020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t>６</a:t>
            </a:r>
          </a:p>
        </p:txBody>
      </p:sp>
      <p:sp>
        <p:nvSpPr>
          <p:cNvPr id="98" name="角丸四角形 97"/>
          <p:cNvSpPr/>
          <p:nvPr/>
        </p:nvSpPr>
        <p:spPr>
          <a:xfrm>
            <a:off x="869950" y="5324717"/>
            <a:ext cx="571500" cy="2020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t>５</a:t>
            </a:r>
          </a:p>
        </p:txBody>
      </p:sp>
      <p:sp>
        <p:nvSpPr>
          <p:cNvPr id="99" name="角丸四角形 98"/>
          <p:cNvSpPr/>
          <p:nvPr/>
        </p:nvSpPr>
        <p:spPr>
          <a:xfrm>
            <a:off x="869950" y="5539770"/>
            <a:ext cx="571500" cy="2020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a:t>４</a:t>
            </a:r>
          </a:p>
        </p:txBody>
      </p:sp>
      <p:sp>
        <p:nvSpPr>
          <p:cNvPr id="100" name="角丸四角形 99"/>
          <p:cNvSpPr/>
          <p:nvPr/>
        </p:nvSpPr>
        <p:spPr>
          <a:xfrm>
            <a:off x="869950" y="5754828"/>
            <a:ext cx="571500" cy="2020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00" dirty="0"/>
              <a:t>３</a:t>
            </a:r>
          </a:p>
        </p:txBody>
      </p:sp>
      <p:sp>
        <p:nvSpPr>
          <p:cNvPr id="101" name="角丸四角形 100"/>
          <p:cNvSpPr/>
          <p:nvPr/>
        </p:nvSpPr>
        <p:spPr>
          <a:xfrm>
            <a:off x="1441450" y="2529027"/>
            <a:ext cx="571500" cy="632159"/>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lang="ja-JP" altLang="en-US" sz="1100" b="1" dirty="0"/>
              <a:t>高校生</a:t>
            </a:r>
            <a:endParaRPr kumimoji="1" lang="ja-JP" altLang="en-US" sz="1100" b="1" dirty="0"/>
          </a:p>
        </p:txBody>
      </p:sp>
      <p:sp>
        <p:nvSpPr>
          <p:cNvPr id="102" name="角丸四角形 101"/>
          <p:cNvSpPr/>
          <p:nvPr/>
        </p:nvSpPr>
        <p:spPr>
          <a:xfrm>
            <a:off x="1441450" y="3174186"/>
            <a:ext cx="571500" cy="632159"/>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b="1" dirty="0"/>
              <a:t>中学生</a:t>
            </a:r>
          </a:p>
        </p:txBody>
      </p:sp>
      <p:sp>
        <p:nvSpPr>
          <p:cNvPr id="103" name="角丸四角形 102"/>
          <p:cNvSpPr/>
          <p:nvPr/>
        </p:nvSpPr>
        <p:spPr>
          <a:xfrm>
            <a:off x="1461407" y="3816099"/>
            <a:ext cx="571500" cy="1270800"/>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b="1" dirty="0"/>
              <a:t>小学生</a:t>
            </a:r>
          </a:p>
        </p:txBody>
      </p:sp>
      <p:sp>
        <p:nvSpPr>
          <p:cNvPr id="104" name="角丸四角形 103"/>
          <p:cNvSpPr/>
          <p:nvPr/>
        </p:nvSpPr>
        <p:spPr>
          <a:xfrm>
            <a:off x="1441450" y="5109658"/>
            <a:ext cx="571500" cy="847218"/>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a:t> </a:t>
            </a:r>
            <a:r>
              <a:rPr kumimoji="1" lang="ja-JP" altLang="en-US" sz="1100" b="1" dirty="0"/>
              <a:t>幼　児</a:t>
            </a:r>
          </a:p>
        </p:txBody>
      </p:sp>
      <p:sp>
        <p:nvSpPr>
          <p:cNvPr id="105" name="テキスト ボックス 104"/>
          <p:cNvSpPr txBox="1"/>
          <p:nvPr/>
        </p:nvSpPr>
        <p:spPr>
          <a:xfrm>
            <a:off x="1727200" y="2718410"/>
            <a:ext cx="353943" cy="847207"/>
          </a:xfrm>
          <a:prstGeom prst="rect">
            <a:avLst/>
          </a:prstGeom>
          <a:noFill/>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（生　徒）</a:t>
            </a:r>
          </a:p>
        </p:txBody>
      </p:sp>
      <p:sp>
        <p:nvSpPr>
          <p:cNvPr id="106" name="テキスト ボックス 105"/>
          <p:cNvSpPr txBox="1"/>
          <p:nvPr/>
        </p:nvSpPr>
        <p:spPr>
          <a:xfrm>
            <a:off x="1722507" y="4027896"/>
            <a:ext cx="353943" cy="847207"/>
          </a:xfrm>
          <a:prstGeom prst="rect">
            <a:avLst/>
          </a:prstGeom>
          <a:noFill/>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（児童）</a:t>
            </a:r>
          </a:p>
        </p:txBody>
      </p:sp>
      <p:sp>
        <p:nvSpPr>
          <p:cNvPr id="107" name="角丸四角形 106"/>
          <p:cNvSpPr/>
          <p:nvPr/>
        </p:nvSpPr>
        <p:spPr>
          <a:xfrm>
            <a:off x="2584450" y="2517007"/>
            <a:ext cx="1060450" cy="632159"/>
          </a:xfrm>
          <a:prstGeom prst="roundRect">
            <a:avLst/>
          </a:prstGeom>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1200" b="1" dirty="0"/>
              <a:t>部活動</a:t>
            </a:r>
            <a:endParaRPr lang="en-US" altLang="ja-JP" sz="1200" b="1" dirty="0"/>
          </a:p>
          <a:p>
            <a:pPr algn="ctr"/>
            <a:r>
              <a:rPr lang="ja-JP" altLang="en-US" sz="1200" b="1" dirty="0"/>
              <a:t>（高校）</a:t>
            </a:r>
            <a:endParaRPr kumimoji="1" lang="ja-JP" altLang="en-US" sz="1200" b="1" dirty="0"/>
          </a:p>
        </p:txBody>
      </p:sp>
      <p:sp>
        <p:nvSpPr>
          <p:cNvPr id="108" name="角丸四角形 107"/>
          <p:cNvSpPr/>
          <p:nvPr/>
        </p:nvSpPr>
        <p:spPr>
          <a:xfrm>
            <a:off x="2584450" y="3168023"/>
            <a:ext cx="2216150" cy="632159"/>
          </a:xfrm>
          <a:prstGeom prst="roundRect">
            <a:avLst/>
          </a:prstGeom>
        </p:spPr>
        <p:style>
          <a:lnRef idx="0">
            <a:schemeClr val="accent5"/>
          </a:lnRef>
          <a:fillRef idx="3">
            <a:schemeClr val="accent5"/>
          </a:fillRef>
          <a:effectRef idx="3">
            <a:schemeClr val="accent5"/>
          </a:effectRef>
          <a:fontRef idx="minor">
            <a:schemeClr val="lt1"/>
          </a:fontRef>
        </p:style>
        <p:txBody>
          <a:bodyPr vert="horz" rtlCol="0" anchor="ctr"/>
          <a:lstStyle/>
          <a:p>
            <a:pPr algn="ctr"/>
            <a:r>
              <a:rPr kumimoji="1" lang="ja-JP" altLang="en-US" sz="1000" dirty="0"/>
              <a:t>部活動</a:t>
            </a:r>
            <a:endParaRPr kumimoji="1" lang="en-US" altLang="ja-JP" sz="1000" dirty="0"/>
          </a:p>
          <a:p>
            <a:pPr algn="ctr"/>
            <a:r>
              <a:rPr lang="ja-JP" altLang="en-US" sz="1000" dirty="0"/>
              <a:t>（</a:t>
            </a:r>
            <a:r>
              <a:rPr lang="ja-JP" altLang="en-US" sz="1200" dirty="0"/>
              <a:t>中学校</a:t>
            </a:r>
            <a:r>
              <a:rPr lang="ja-JP" altLang="en-US" sz="1000" dirty="0"/>
              <a:t>）</a:t>
            </a:r>
            <a:endParaRPr kumimoji="1" lang="ja-JP" altLang="en-US" sz="1000" dirty="0"/>
          </a:p>
        </p:txBody>
      </p:sp>
      <p:sp>
        <p:nvSpPr>
          <p:cNvPr id="109" name="角丸四角形 108"/>
          <p:cNvSpPr/>
          <p:nvPr/>
        </p:nvSpPr>
        <p:spPr>
          <a:xfrm>
            <a:off x="2584449" y="3800333"/>
            <a:ext cx="4936489" cy="2156543"/>
          </a:xfrm>
          <a:prstGeom prst="roundRect">
            <a:avLst/>
          </a:prstGeom>
        </p:spPr>
        <p:style>
          <a:lnRef idx="1">
            <a:schemeClr val="accent6"/>
          </a:lnRef>
          <a:fillRef idx="3">
            <a:schemeClr val="accent6"/>
          </a:fillRef>
          <a:effectRef idx="2">
            <a:schemeClr val="accent6"/>
          </a:effectRef>
          <a:fontRef idx="minor">
            <a:schemeClr val="lt1"/>
          </a:fontRef>
        </p:style>
        <p:txBody>
          <a:bodyPr vert="eaVert" rtlCol="0" anchor="ctr"/>
          <a:lstStyle/>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endParaRPr lang="en-US" altLang="ja-JP" sz="1200" dirty="0"/>
          </a:p>
          <a:p>
            <a:pPr algn="ctr"/>
            <a:r>
              <a:rPr lang="ja-JP" altLang="en-US" sz="1200" dirty="0"/>
              <a:t>　</a:t>
            </a:r>
            <a:r>
              <a:rPr lang="ja-JP" altLang="en-US" sz="1200" b="1" dirty="0"/>
              <a:t>スポーツ少年団</a:t>
            </a:r>
          </a:p>
        </p:txBody>
      </p:sp>
      <p:sp>
        <p:nvSpPr>
          <p:cNvPr id="110" name="角丸四角形 109"/>
          <p:cNvSpPr/>
          <p:nvPr/>
        </p:nvSpPr>
        <p:spPr>
          <a:xfrm>
            <a:off x="4800600" y="2517008"/>
            <a:ext cx="2720338" cy="1273822"/>
          </a:xfrm>
          <a:prstGeom prst="roundRect">
            <a:avLst/>
          </a:prstGeom>
        </p:spPr>
        <p:style>
          <a:lnRef idx="1">
            <a:schemeClr val="accent6"/>
          </a:lnRef>
          <a:fillRef idx="3">
            <a:schemeClr val="accent6"/>
          </a:fillRef>
          <a:effectRef idx="2">
            <a:schemeClr val="accent6"/>
          </a:effectRef>
          <a:fontRef idx="minor">
            <a:schemeClr val="lt1"/>
          </a:fontRef>
        </p:style>
        <p:txBody>
          <a:bodyPr vert="eaVert" rtlCol="0" anchor="ctr"/>
          <a:lstStyle/>
          <a:p>
            <a:pPr algn="ctr"/>
            <a:endParaRPr kumimoji="1" lang="en-US" altLang="ja-JP" sz="1200" dirty="0"/>
          </a:p>
          <a:p>
            <a:pPr algn="ctr"/>
            <a:endParaRPr lang="en-US" altLang="ja-JP" sz="1200" dirty="0"/>
          </a:p>
          <a:p>
            <a:pPr algn="ctr"/>
            <a:endParaRPr kumimoji="1" lang="en-US" altLang="ja-JP" sz="1200" dirty="0"/>
          </a:p>
          <a:p>
            <a:pPr algn="ctr"/>
            <a:endParaRPr lang="en-US" altLang="ja-JP" sz="1200" dirty="0"/>
          </a:p>
          <a:p>
            <a:pPr algn="ctr"/>
            <a:endParaRPr kumimoji="1" lang="en-US" altLang="ja-JP" sz="1200" dirty="0"/>
          </a:p>
          <a:p>
            <a:pPr algn="ctr"/>
            <a:endParaRPr lang="en-US" altLang="ja-JP" sz="1200" dirty="0"/>
          </a:p>
          <a:p>
            <a:pPr algn="ctr"/>
            <a:endParaRPr kumimoji="1" lang="en-US" altLang="ja-JP" sz="1200" dirty="0"/>
          </a:p>
          <a:p>
            <a:pPr algn="ctr"/>
            <a:endParaRPr lang="en-US" altLang="ja-JP" sz="1200" dirty="0"/>
          </a:p>
          <a:p>
            <a:pPr algn="ctr"/>
            <a:endParaRPr kumimoji="1" lang="en-US" altLang="ja-JP" sz="1200" dirty="0"/>
          </a:p>
          <a:p>
            <a:pPr algn="ctr"/>
            <a:endParaRPr lang="en-US" altLang="ja-JP" sz="1200" dirty="0"/>
          </a:p>
          <a:p>
            <a:pPr algn="ctr"/>
            <a:r>
              <a:rPr kumimoji="1" lang="ja-JP" altLang="en-US" sz="1200" b="1" dirty="0"/>
              <a:t>スポーツ少年団</a:t>
            </a:r>
          </a:p>
        </p:txBody>
      </p:sp>
      <p:sp>
        <p:nvSpPr>
          <p:cNvPr id="111" name="角丸四角形 110"/>
          <p:cNvSpPr/>
          <p:nvPr/>
        </p:nvSpPr>
        <p:spPr>
          <a:xfrm>
            <a:off x="7520938" y="2506746"/>
            <a:ext cx="3134362" cy="3450130"/>
          </a:xfrm>
          <a:prstGeom prst="roundRect">
            <a:avLst/>
          </a:prstGeom>
        </p:spPr>
        <p:style>
          <a:lnRef idx="0">
            <a:schemeClr val="accent2"/>
          </a:lnRef>
          <a:fillRef idx="3">
            <a:schemeClr val="accent2"/>
          </a:fillRef>
          <a:effectRef idx="3">
            <a:schemeClr val="accent2"/>
          </a:effectRef>
          <a:fontRef idx="minor">
            <a:schemeClr val="lt1"/>
          </a:fontRef>
        </p:style>
        <p:txBody>
          <a:bodyPr vert="eaVert" rtlCol="0" anchor="t"/>
          <a:lstStyle/>
          <a:p>
            <a:r>
              <a:rPr kumimoji="1" lang="ja-JP" altLang="en-US" sz="1600" b="1" dirty="0"/>
              <a:t>総合型クラブ</a:t>
            </a:r>
          </a:p>
        </p:txBody>
      </p:sp>
      <p:sp>
        <p:nvSpPr>
          <p:cNvPr id="8" name="正方形/長方形 7"/>
          <p:cNvSpPr/>
          <p:nvPr/>
        </p:nvSpPr>
        <p:spPr>
          <a:xfrm>
            <a:off x="4194446" y="3604293"/>
            <a:ext cx="4974954" cy="377011"/>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b="1" dirty="0"/>
              <a:t>地域スポーツクラブ</a:t>
            </a:r>
          </a:p>
        </p:txBody>
      </p:sp>
      <p:sp>
        <p:nvSpPr>
          <p:cNvPr id="10" name="楕円 9"/>
          <p:cNvSpPr/>
          <p:nvPr/>
        </p:nvSpPr>
        <p:spPr>
          <a:xfrm>
            <a:off x="2790189" y="3913763"/>
            <a:ext cx="7175500" cy="444552"/>
          </a:xfrm>
          <a:prstGeom prst="ellipse">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b="1" dirty="0"/>
              <a:t>市区町村体育・スポーツ協会によるコーディネート</a:t>
            </a:r>
            <a:endParaRPr kumimoji="1" lang="en-US" altLang="ja-JP" sz="1200" b="1" dirty="0"/>
          </a:p>
          <a:p>
            <a:pPr algn="ctr"/>
            <a:r>
              <a:rPr lang="en-US" altLang="ja-JP" sz="1200" b="1" dirty="0"/>
              <a:t>※</a:t>
            </a:r>
            <a:r>
              <a:rPr lang="ja-JP" altLang="en-US" sz="1200" b="1" dirty="0"/>
              <a:t>行政及び教育行政の支援連携が不可欠</a:t>
            </a:r>
            <a:endParaRPr kumimoji="1" lang="ja-JP" altLang="en-US" sz="1200" b="1" dirty="0"/>
          </a:p>
        </p:txBody>
      </p:sp>
      <p:sp>
        <p:nvSpPr>
          <p:cNvPr id="14" name="正方形/長方形 13"/>
          <p:cNvSpPr/>
          <p:nvPr/>
        </p:nvSpPr>
        <p:spPr>
          <a:xfrm>
            <a:off x="6096000" y="2731076"/>
            <a:ext cx="3251200" cy="64515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b="1" dirty="0"/>
              <a:t>総合型クラブ登録・認証制度とスポーツ少年団登録制度の統合</a:t>
            </a:r>
            <a:endParaRPr kumimoji="1" lang="en-US" altLang="ja-JP" sz="1200" b="1" dirty="0"/>
          </a:p>
          <a:p>
            <a:r>
              <a:rPr lang="ja-JP" altLang="en-US" sz="1200" b="1" dirty="0"/>
              <a:t>→「地域スポーツクラブ登録制度」（仮）</a:t>
            </a:r>
            <a:endParaRPr kumimoji="1" lang="ja-JP" altLang="en-US" sz="1200" b="1" dirty="0"/>
          </a:p>
        </p:txBody>
      </p:sp>
      <p:sp>
        <p:nvSpPr>
          <p:cNvPr id="16" name="左右矢印 15"/>
          <p:cNvSpPr/>
          <p:nvPr/>
        </p:nvSpPr>
        <p:spPr>
          <a:xfrm>
            <a:off x="2584449" y="2192173"/>
            <a:ext cx="7969251" cy="170183"/>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028496" y="2149385"/>
            <a:ext cx="1081157" cy="261610"/>
          </a:xfrm>
          <a:prstGeom prst="rect">
            <a:avLst/>
          </a:prstGeom>
          <a:solidFill>
            <a:schemeClr val="bg1"/>
          </a:solidFill>
          <a:ln>
            <a:solidFill>
              <a:schemeClr val="bg1"/>
            </a:solidFill>
          </a:ln>
        </p:spPr>
        <p:txBody>
          <a:bodyPr wrap="square" rtlCol="0">
            <a:spAutoFit/>
          </a:bodyPr>
          <a:lstStyle/>
          <a:p>
            <a:r>
              <a:rPr kumimoji="1" lang="ja-JP" altLang="en-US" sz="1100" b="1" dirty="0"/>
              <a:t>志向の多様性</a:t>
            </a:r>
          </a:p>
        </p:txBody>
      </p:sp>
      <p:sp>
        <p:nvSpPr>
          <p:cNvPr id="112" name="左右矢印 111"/>
          <p:cNvSpPr/>
          <p:nvPr/>
        </p:nvSpPr>
        <p:spPr>
          <a:xfrm>
            <a:off x="3705862" y="2700705"/>
            <a:ext cx="1026545" cy="245424"/>
          </a:xfrm>
          <a:prstGeom prst="leftRightArrow">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0" name="右矢印 19"/>
          <p:cNvSpPr/>
          <p:nvPr/>
        </p:nvSpPr>
        <p:spPr>
          <a:xfrm rot="16200000">
            <a:off x="2666357" y="3063077"/>
            <a:ext cx="389805" cy="22616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1072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146300" y="1866900"/>
            <a:ext cx="8369300" cy="2554545"/>
          </a:xfrm>
          <a:prstGeom prst="rect">
            <a:avLst/>
          </a:prstGeom>
          <a:noFill/>
        </p:spPr>
        <p:txBody>
          <a:bodyPr wrap="square" rtlCol="0">
            <a:spAutoFit/>
          </a:bodyPr>
          <a:lstStyle/>
          <a:p>
            <a:r>
              <a:rPr kumimoji="1" lang="ja-JP" altLang="en-US" sz="8000" dirty="0"/>
              <a:t>ご静聴ありがとうございました。</a:t>
            </a:r>
          </a:p>
        </p:txBody>
      </p:sp>
    </p:spTree>
    <p:extLst>
      <p:ext uri="{BB962C8B-B14F-4D97-AF65-F5344CB8AC3E}">
        <p14:creationId xmlns:p14="http://schemas.microsoft.com/office/powerpoint/2010/main" val="117715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a:solidFill>
                  <a:srgbClr val="0070C0"/>
                </a:solidFill>
              </a:rPr>
              <a:t>１　メッセージ</a:t>
            </a:r>
          </a:p>
        </p:txBody>
      </p:sp>
      <p:sp>
        <p:nvSpPr>
          <p:cNvPr id="3" name="コンテンツ プレースホルダー 2"/>
          <p:cNvSpPr>
            <a:spLocks noGrp="1"/>
          </p:cNvSpPr>
          <p:nvPr>
            <p:ph idx="1"/>
          </p:nvPr>
        </p:nvSpPr>
        <p:spPr>
          <a:xfrm>
            <a:off x="838200" y="1527992"/>
            <a:ext cx="10515600" cy="4792663"/>
          </a:xfrm>
        </p:spPr>
        <p:txBody>
          <a:bodyPr>
            <a:normAutofit/>
          </a:bodyPr>
          <a:lstStyle/>
          <a:p>
            <a:pPr marL="0" indent="0">
              <a:buNone/>
            </a:pPr>
            <a:r>
              <a:rPr kumimoji="1" lang="ja-JP" altLang="en-US" b="1" dirty="0">
                <a:solidFill>
                  <a:srgbClr val="FF0000"/>
                </a:solidFill>
              </a:rPr>
              <a:t>◆新型コロナウイルス感染症の世界的拡大</a:t>
            </a:r>
            <a:endParaRPr kumimoji="1" lang="en-US" altLang="ja-JP" b="1" dirty="0">
              <a:solidFill>
                <a:srgbClr val="FF0000"/>
              </a:solidFill>
            </a:endParaRPr>
          </a:p>
          <a:p>
            <a:pPr marL="0" indent="0">
              <a:buNone/>
            </a:pPr>
            <a:r>
              <a:rPr lang="ja-JP" altLang="en-US" b="1" dirty="0"/>
              <a:t>　</a:t>
            </a:r>
            <a:r>
              <a:rPr kumimoji="1" lang="ja-JP" altLang="en-US" b="1" dirty="0"/>
              <a:t>→一斉休業→施設貸し出し中止</a:t>
            </a:r>
            <a:endParaRPr kumimoji="1" lang="en-US" altLang="ja-JP" b="1" dirty="0"/>
          </a:p>
          <a:p>
            <a:pPr marL="0" indent="0">
              <a:buNone/>
            </a:pPr>
            <a:r>
              <a:rPr lang="ja-JP" altLang="en-US" b="1" dirty="0"/>
              <a:t>　　</a:t>
            </a:r>
            <a:r>
              <a:rPr kumimoji="1" lang="ja-JP" altLang="en-US" b="1" dirty="0"/>
              <a:t>→イベント中止、活動自粛、団員募集機会減少</a:t>
            </a:r>
            <a:endParaRPr kumimoji="1" lang="en-US" altLang="ja-JP" b="1" dirty="0"/>
          </a:p>
          <a:p>
            <a:pPr marL="0" indent="0">
              <a:buNone/>
            </a:pPr>
            <a:r>
              <a:rPr lang="ja-JP" altLang="en-US" b="1" dirty="0"/>
              <a:t>　　　</a:t>
            </a:r>
            <a:r>
              <a:rPr kumimoji="1" lang="ja-JP" altLang="en-US" b="1" dirty="0"/>
              <a:t>→スポーツ少年団の団・団員・指導者登録数が大きく減少</a:t>
            </a:r>
            <a:endParaRPr kumimoji="1" lang="en-US" altLang="ja-JP" b="1" dirty="0"/>
          </a:p>
          <a:p>
            <a:pPr marL="0" indent="0">
              <a:buNone/>
            </a:pPr>
            <a:r>
              <a:rPr lang="ja-JP" altLang="en-US" b="1" dirty="0"/>
              <a:t>　「スポーツ少年団の将来像」を策定（</a:t>
            </a:r>
            <a:r>
              <a:rPr lang="en-US" altLang="ja-JP" b="1" dirty="0"/>
              <a:t>2009</a:t>
            </a:r>
            <a:r>
              <a:rPr lang="ja-JP" altLang="en-US" b="1" dirty="0"/>
              <a:t>年６月）　</a:t>
            </a:r>
            <a:endParaRPr lang="en-US" altLang="ja-JP" b="1" dirty="0"/>
          </a:p>
          <a:p>
            <a:pPr marL="0" indent="0">
              <a:buNone/>
            </a:pPr>
            <a:r>
              <a:rPr lang="ja-JP" altLang="en-US" b="1" dirty="0"/>
              <a:t>　　　方向性を示し、諸課題の解決に取り組む</a:t>
            </a:r>
            <a:endParaRPr lang="en-US" altLang="ja-JP" b="1" dirty="0"/>
          </a:p>
          <a:p>
            <a:pPr marL="0" indent="0">
              <a:buNone/>
            </a:pPr>
            <a:endParaRPr lang="en-US" altLang="ja-JP" b="1" dirty="0"/>
          </a:p>
          <a:p>
            <a:pPr marL="0" indent="0">
              <a:buNone/>
            </a:pPr>
            <a:r>
              <a:rPr kumimoji="1" lang="ja-JP" altLang="en-US" b="1" dirty="0">
                <a:solidFill>
                  <a:srgbClr val="FF0000"/>
                </a:solidFill>
              </a:rPr>
              <a:t>◆スポーツ界　暴力行為、役員等のパワハラ、助成金流用</a:t>
            </a:r>
            <a:endParaRPr kumimoji="1" lang="en-US" altLang="ja-JP" b="1" dirty="0">
              <a:solidFill>
                <a:srgbClr val="FF0000"/>
              </a:solidFill>
            </a:endParaRPr>
          </a:p>
          <a:p>
            <a:pPr marL="0" indent="0">
              <a:buNone/>
            </a:pPr>
            <a:r>
              <a:rPr lang="ja-JP" altLang="en-US" b="1" dirty="0"/>
              <a:t>　→「スポーツ団体ガバナンスコード」の遵守（</a:t>
            </a:r>
            <a:r>
              <a:rPr lang="en-US" altLang="ja-JP" b="1" dirty="0"/>
              <a:t>2019</a:t>
            </a:r>
            <a:r>
              <a:rPr lang="ja-JP" altLang="en-US" b="1" dirty="0"/>
              <a:t>年６月）</a:t>
            </a:r>
            <a:endParaRPr lang="en-US" altLang="ja-JP" b="1" dirty="0"/>
          </a:p>
        </p:txBody>
      </p:sp>
    </p:spTree>
    <p:extLst>
      <p:ext uri="{BB962C8B-B14F-4D97-AF65-F5344CB8AC3E}">
        <p14:creationId xmlns:p14="http://schemas.microsoft.com/office/powerpoint/2010/main" val="1785023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a:solidFill>
                  <a:srgbClr val="0070C0"/>
                </a:solidFill>
              </a:rPr>
              <a:t>１　メッセージ</a:t>
            </a:r>
          </a:p>
        </p:txBody>
      </p:sp>
      <p:sp>
        <p:nvSpPr>
          <p:cNvPr id="3" name="コンテンツ プレースホルダー 2"/>
          <p:cNvSpPr>
            <a:spLocks noGrp="1"/>
          </p:cNvSpPr>
          <p:nvPr>
            <p:ph idx="1"/>
          </p:nvPr>
        </p:nvSpPr>
        <p:spPr>
          <a:xfrm>
            <a:off x="838200" y="1690688"/>
            <a:ext cx="10515600" cy="4792663"/>
          </a:xfrm>
        </p:spPr>
        <p:txBody>
          <a:bodyPr>
            <a:normAutofit fontScale="92500" lnSpcReduction="10000"/>
          </a:bodyPr>
          <a:lstStyle/>
          <a:p>
            <a:pPr marL="0" indent="0">
              <a:buNone/>
            </a:pPr>
            <a:r>
              <a:rPr kumimoji="1" lang="ja-JP" altLang="en-US" b="1" dirty="0">
                <a:solidFill>
                  <a:srgbClr val="FF0000"/>
                </a:solidFill>
              </a:rPr>
              <a:t>◆ 国が休日の部活動を地域に対し段階的に移行する方針を決定 </a:t>
            </a:r>
            <a:endParaRPr kumimoji="1" lang="en-US" altLang="ja-JP" b="1" dirty="0">
              <a:solidFill>
                <a:srgbClr val="FF0000"/>
              </a:solidFill>
            </a:endParaRPr>
          </a:p>
          <a:p>
            <a:pPr marL="0" indent="0">
              <a:buNone/>
            </a:pPr>
            <a:r>
              <a:rPr lang="en-US" altLang="ja-JP" b="1" dirty="0">
                <a:solidFill>
                  <a:srgbClr val="FF0000"/>
                </a:solidFill>
              </a:rPr>
              <a:t>  </a:t>
            </a:r>
            <a:r>
              <a:rPr kumimoji="1" lang="ja-JP" altLang="en-US" b="1" dirty="0">
                <a:solidFill>
                  <a:srgbClr val="FF0000"/>
                </a:solidFill>
              </a:rPr>
              <a:t> （</a:t>
            </a:r>
            <a:r>
              <a:rPr kumimoji="1" lang="en-US" altLang="ja-JP" b="1" dirty="0">
                <a:solidFill>
                  <a:srgbClr val="FF0000"/>
                </a:solidFill>
              </a:rPr>
              <a:t>2023</a:t>
            </a:r>
            <a:r>
              <a:rPr kumimoji="1" lang="ja-JP" altLang="en-US" b="1" dirty="0">
                <a:solidFill>
                  <a:srgbClr val="FF0000"/>
                </a:solidFill>
              </a:rPr>
              <a:t>～）</a:t>
            </a:r>
            <a:endParaRPr kumimoji="1" lang="en-US" altLang="ja-JP" b="1" dirty="0">
              <a:solidFill>
                <a:srgbClr val="FF0000"/>
              </a:solidFill>
            </a:endParaRPr>
          </a:p>
          <a:p>
            <a:pPr marL="0" indent="0">
              <a:buNone/>
            </a:pPr>
            <a:r>
              <a:rPr lang="ja-JP" altLang="en-US" b="1" dirty="0">
                <a:solidFill>
                  <a:srgbClr val="FF0000"/>
                </a:solidFill>
              </a:rPr>
              <a:t>◆ 日本スポーツ少年団が「スポーツ少年団緊急対策プロジェク</a:t>
            </a:r>
            <a:endParaRPr lang="en-US" altLang="ja-JP" b="1" dirty="0">
              <a:solidFill>
                <a:srgbClr val="FF0000"/>
              </a:solidFill>
            </a:endParaRPr>
          </a:p>
          <a:p>
            <a:pPr marL="0" indent="0">
              <a:buNone/>
            </a:pPr>
            <a:r>
              <a:rPr lang="ja-JP" altLang="en-US" b="1" dirty="0">
                <a:solidFill>
                  <a:srgbClr val="FF0000"/>
                </a:solidFill>
              </a:rPr>
              <a:t>　 ト」設置</a:t>
            </a:r>
            <a:endParaRPr lang="en-US" altLang="ja-JP" b="1" dirty="0">
              <a:solidFill>
                <a:srgbClr val="FF0000"/>
              </a:solidFill>
            </a:endParaRPr>
          </a:p>
          <a:p>
            <a:pPr marL="0" indent="0">
              <a:buNone/>
            </a:pPr>
            <a:r>
              <a:rPr kumimoji="1" lang="ja-JP" altLang="en-US" b="1" dirty="0"/>
              <a:t>     →スポーツ少年団が「日本のジュニアスポーツを担う組織」</a:t>
            </a:r>
            <a:endParaRPr kumimoji="1" lang="en-US" altLang="ja-JP" b="1" dirty="0"/>
          </a:p>
          <a:p>
            <a:pPr marL="0" indent="0">
              <a:buNone/>
            </a:pPr>
            <a:r>
              <a:rPr lang="en-US" altLang="ja-JP" b="1" dirty="0"/>
              <a:t>     </a:t>
            </a:r>
            <a:r>
              <a:rPr kumimoji="1" lang="ja-JP" altLang="en-US" b="1" dirty="0"/>
              <a:t>として進むべき方向性として「改革プラン２０２２」作成</a:t>
            </a:r>
            <a:r>
              <a:rPr lang="ja-JP" altLang="en-US" b="1" dirty="0"/>
              <a:t>し、</a:t>
            </a:r>
            <a:endParaRPr lang="en-US" altLang="ja-JP" b="1" dirty="0"/>
          </a:p>
          <a:p>
            <a:pPr marL="0" indent="0">
              <a:buNone/>
            </a:pPr>
            <a:r>
              <a:rPr lang="en-US" altLang="ja-JP" b="1" dirty="0"/>
              <a:t>     </a:t>
            </a:r>
            <a:r>
              <a:rPr lang="ja-JP" altLang="en-US" b="1" dirty="0"/>
              <a:t>概ね２０３０年までの達成を目指す</a:t>
            </a:r>
            <a:endParaRPr lang="en-US" altLang="ja-JP" b="1" dirty="0"/>
          </a:p>
          <a:p>
            <a:pPr marL="0" indent="0">
              <a:buNone/>
            </a:pPr>
            <a:endParaRPr lang="en-US" altLang="ja-JP" dirty="0"/>
          </a:p>
          <a:p>
            <a:pPr marL="0" indent="0">
              <a:buNone/>
            </a:pPr>
            <a:r>
              <a:rPr kumimoji="1" lang="ja-JP" altLang="en-US" sz="3600" b="1" dirty="0">
                <a:solidFill>
                  <a:srgbClr val="00B050"/>
                </a:solidFill>
                <a:latin typeface="HGS創英角ｺﾞｼｯｸUB" panose="020B0900000000000000" pitchFamily="50" charset="-128"/>
                <a:ea typeface="HGS創英角ｺﾞｼｯｸUB" panose="020B0900000000000000" pitchFamily="50" charset="-128"/>
              </a:rPr>
              <a:t>「改革プラン２０２２」が組織や活動の活性化に</a:t>
            </a:r>
            <a:endParaRPr kumimoji="1" lang="en-US" altLang="ja-JP" sz="3600" b="1" dirty="0">
              <a:solidFill>
                <a:srgbClr val="00B050"/>
              </a:solidFill>
              <a:latin typeface="HGS創英角ｺﾞｼｯｸUB" panose="020B0900000000000000" pitchFamily="50" charset="-128"/>
              <a:ea typeface="HGS創英角ｺﾞｼｯｸUB" panose="020B0900000000000000" pitchFamily="50" charset="-128"/>
            </a:endParaRPr>
          </a:p>
          <a:p>
            <a:pPr marL="0" indent="0">
              <a:buNone/>
            </a:pPr>
            <a:r>
              <a:rPr lang="en-US" altLang="ja-JP" sz="3600" b="1" dirty="0">
                <a:solidFill>
                  <a:srgbClr val="00B050"/>
                </a:solidFill>
                <a:latin typeface="HGS創英角ｺﾞｼｯｸUB" panose="020B0900000000000000" pitchFamily="50" charset="-128"/>
                <a:ea typeface="HGS創英角ｺﾞｼｯｸUB" panose="020B0900000000000000" pitchFamily="50" charset="-128"/>
              </a:rPr>
              <a:t> </a:t>
            </a:r>
            <a:r>
              <a:rPr kumimoji="1" lang="ja-JP" altLang="en-US" sz="3600" b="1" dirty="0">
                <a:solidFill>
                  <a:srgbClr val="00B050"/>
                </a:solidFill>
                <a:latin typeface="HGS創英角ｺﾞｼｯｸUB" panose="020B0900000000000000" pitchFamily="50" charset="-128"/>
                <a:ea typeface="HGS創英角ｺﾞｼｯｸUB" panose="020B0900000000000000" pitchFamily="50" charset="-128"/>
              </a:rPr>
              <a:t>つながることを願う</a:t>
            </a:r>
            <a:r>
              <a:rPr lang="en-US" altLang="ja-JP" sz="3600" b="1" dirty="0">
                <a:solidFill>
                  <a:srgbClr val="00B050"/>
                </a:solidFill>
                <a:latin typeface="HGS創英角ｺﾞｼｯｸUB" panose="020B0900000000000000" pitchFamily="50" charset="-128"/>
                <a:ea typeface="HGS創英角ｺﾞｼｯｸUB" panose="020B0900000000000000" pitchFamily="50" charset="-128"/>
              </a:rPr>
              <a:t> !!</a:t>
            </a:r>
            <a:endParaRPr kumimoji="1" lang="en-US" altLang="ja-JP" sz="3600" b="1" dirty="0">
              <a:solidFill>
                <a:srgbClr val="00B050"/>
              </a:solidFill>
              <a:latin typeface="HGS創英角ｺﾞｼｯｸUB" panose="020B0900000000000000" pitchFamily="50" charset="-128"/>
              <a:ea typeface="HGS創英角ｺﾞｼｯｸUB" panose="020B0900000000000000" pitchFamily="50" charset="-128"/>
            </a:endParaRPr>
          </a:p>
          <a:p>
            <a:pPr marL="0" indent="0">
              <a:buNone/>
            </a:pPr>
            <a:endParaRPr kumimoji="1" lang="ja-JP" altLang="en-US" dirty="0"/>
          </a:p>
        </p:txBody>
      </p:sp>
    </p:spTree>
    <p:extLst>
      <p:ext uri="{BB962C8B-B14F-4D97-AF65-F5344CB8AC3E}">
        <p14:creationId xmlns:p14="http://schemas.microsoft.com/office/powerpoint/2010/main" val="541716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b="1" dirty="0">
                <a:solidFill>
                  <a:srgbClr val="0070C0"/>
                </a:solidFill>
              </a:rPr>
              <a:t>（公財）日本スポーツ協会（ＪＳＰＯ）における情勢</a:t>
            </a:r>
          </a:p>
        </p:txBody>
      </p:sp>
      <p:sp>
        <p:nvSpPr>
          <p:cNvPr id="3" name="コンテンツ プレースホルダー 2"/>
          <p:cNvSpPr>
            <a:spLocks noGrp="1"/>
          </p:cNvSpPr>
          <p:nvPr>
            <p:ph idx="1"/>
          </p:nvPr>
        </p:nvSpPr>
        <p:spPr>
          <a:xfrm>
            <a:off x="838200" y="1593669"/>
            <a:ext cx="10515600" cy="4583294"/>
          </a:xfrm>
        </p:spPr>
        <p:txBody>
          <a:bodyPr/>
          <a:lstStyle/>
          <a:p>
            <a:pPr marL="0" indent="0">
              <a:buNone/>
            </a:pPr>
            <a:r>
              <a:rPr lang="ja-JP" altLang="en-US" b="1" dirty="0">
                <a:solidFill>
                  <a:srgbClr val="FF0000"/>
                </a:solidFill>
              </a:rPr>
              <a:t>■ </a:t>
            </a:r>
            <a:r>
              <a:rPr kumimoji="1" lang="en-US" altLang="ja-JP" b="1" dirty="0">
                <a:solidFill>
                  <a:srgbClr val="FF0000"/>
                </a:solidFill>
              </a:rPr>
              <a:t>JSPO</a:t>
            </a:r>
            <a:r>
              <a:rPr kumimoji="1" lang="ja-JP" altLang="en-US" b="1" dirty="0">
                <a:solidFill>
                  <a:srgbClr val="FF0000"/>
                </a:solidFill>
              </a:rPr>
              <a:t>の「ミッション・ビジョン・バリュー」</a:t>
            </a:r>
          </a:p>
        </p:txBody>
      </p:sp>
      <p:sp>
        <p:nvSpPr>
          <p:cNvPr id="4" name="正方形/長方形 3"/>
          <p:cNvSpPr/>
          <p:nvPr/>
        </p:nvSpPr>
        <p:spPr>
          <a:xfrm>
            <a:off x="939799" y="2400300"/>
            <a:ext cx="4220029" cy="3937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2000" b="1" dirty="0"/>
              <a:t>ミッション</a:t>
            </a:r>
            <a:r>
              <a:rPr kumimoji="1" lang="en-US" altLang="ja-JP" sz="2000" b="1" dirty="0"/>
              <a:t>JSPO</a:t>
            </a:r>
            <a:r>
              <a:rPr kumimoji="1" lang="ja-JP" altLang="en-US" sz="2000" b="1" dirty="0"/>
              <a:t>の存在意義、指名</a:t>
            </a:r>
          </a:p>
        </p:txBody>
      </p:sp>
      <p:sp>
        <p:nvSpPr>
          <p:cNvPr id="5" name="正方形/長方形 4"/>
          <p:cNvSpPr/>
          <p:nvPr/>
        </p:nvSpPr>
        <p:spPr>
          <a:xfrm>
            <a:off x="939800" y="2793999"/>
            <a:ext cx="6616700" cy="9935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2000" b="1" dirty="0"/>
              <a:t>スポーツと、望む未来へ</a:t>
            </a:r>
            <a:endParaRPr kumimoji="1" lang="en-US" altLang="ja-JP" sz="2000" b="1" dirty="0"/>
          </a:p>
          <a:p>
            <a:r>
              <a:rPr lang="ja-JP" altLang="en-US" sz="2000" b="1" dirty="0"/>
              <a:t>～スポーツの力で、人も社会も元気になる仕組みを“ともに”つくる～</a:t>
            </a:r>
            <a:endParaRPr kumimoji="1" lang="ja-JP" altLang="en-US" sz="2000" b="1" dirty="0"/>
          </a:p>
        </p:txBody>
      </p:sp>
      <p:sp>
        <p:nvSpPr>
          <p:cNvPr id="6" name="正方形/長方形 5"/>
          <p:cNvSpPr/>
          <p:nvPr/>
        </p:nvSpPr>
        <p:spPr>
          <a:xfrm>
            <a:off x="939800" y="4054476"/>
            <a:ext cx="5892074" cy="3937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2000" b="1" dirty="0"/>
              <a:t>ビジョン２０３０</a:t>
            </a:r>
            <a:r>
              <a:rPr kumimoji="1" lang="en-US" altLang="ja-JP" sz="2000" b="1" dirty="0"/>
              <a:t>2030</a:t>
            </a:r>
            <a:r>
              <a:rPr kumimoji="1" lang="ja-JP" altLang="en-US" sz="2000" b="1" dirty="0"/>
              <a:t>年に目指す姿・ありたい姿</a:t>
            </a:r>
          </a:p>
        </p:txBody>
      </p:sp>
      <p:sp>
        <p:nvSpPr>
          <p:cNvPr id="7" name="正方形/長方形 6"/>
          <p:cNvSpPr/>
          <p:nvPr/>
        </p:nvSpPr>
        <p:spPr>
          <a:xfrm>
            <a:off x="939800" y="4448175"/>
            <a:ext cx="6616700" cy="136842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2000" b="1" dirty="0"/>
              <a:t>だれでも、だれとでも。</a:t>
            </a:r>
            <a:endParaRPr kumimoji="1" lang="en-US" altLang="ja-JP" sz="2000" b="1" dirty="0"/>
          </a:p>
          <a:p>
            <a:r>
              <a:rPr lang="ja-JP" altLang="en-US" sz="2000" b="1" dirty="0"/>
              <a:t>いつでも、いつまでも。</a:t>
            </a:r>
            <a:endParaRPr lang="en-US" altLang="ja-JP" sz="2000" b="1" dirty="0"/>
          </a:p>
          <a:p>
            <a:r>
              <a:rPr kumimoji="1" lang="ja-JP" altLang="en-US" sz="2000" b="1" dirty="0"/>
              <a:t>自分らしくスポーツを楽しめる社会へ。</a:t>
            </a:r>
            <a:endParaRPr kumimoji="1" lang="en-US" altLang="ja-JP" sz="2000" b="1" dirty="0"/>
          </a:p>
        </p:txBody>
      </p:sp>
      <p:sp>
        <p:nvSpPr>
          <p:cNvPr id="8" name="正方形/長方形 7"/>
          <p:cNvSpPr/>
          <p:nvPr/>
        </p:nvSpPr>
        <p:spPr>
          <a:xfrm>
            <a:off x="8665153" y="2194560"/>
            <a:ext cx="2790245" cy="12852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2000" b="1" dirty="0"/>
              <a:t>バリュー</a:t>
            </a:r>
            <a:endParaRPr kumimoji="1" lang="en-US" altLang="ja-JP" sz="2000" b="1" dirty="0"/>
          </a:p>
          <a:p>
            <a:r>
              <a:rPr kumimoji="1" lang="ja-JP" altLang="en-US" sz="2000" b="1" dirty="0"/>
              <a:t>行動パターン</a:t>
            </a:r>
            <a:endParaRPr kumimoji="1" lang="en-US" altLang="ja-JP" sz="2000" b="1" dirty="0"/>
          </a:p>
          <a:p>
            <a:r>
              <a:rPr lang="ja-JP" altLang="en-US" sz="2000" b="1" dirty="0"/>
              <a:t>重視すべき価値観、あいことば</a:t>
            </a:r>
            <a:endParaRPr kumimoji="1" lang="ja-JP" altLang="en-US" sz="2000" b="1" dirty="0"/>
          </a:p>
        </p:txBody>
      </p:sp>
      <p:sp>
        <p:nvSpPr>
          <p:cNvPr id="10" name="左矢印吹き出し 9"/>
          <p:cNvSpPr/>
          <p:nvPr/>
        </p:nvSpPr>
        <p:spPr>
          <a:xfrm>
            <a:off x="8142639" y="3614737"/>
            <a:ext cx="3312761" cy="2117725"/>
          </a:xfrm>
          <a:prstGeom prst="leftArrowCallout">
            <a:avLst>
              <a:gd name="adj1" fmla="val 20202"/>
              <a:gd name="adj2" fmla="val 23800"/>
              <a:gd name="adj3" fmla="val 19602"/>
              <a:gd name="adj4" fmla="val 82944"/>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2000" b="1" dirty="0"/>
              <a:t> ◎ それは誰のためか</a:t>
            </a:r>
            <a:endParaRPr kumimoji="1" lang="en-US" altLang="ja-JP" sz="2000" b="1" dirty="0"/>
          </a:p>
          <a:p>
            <a:r>
              <a:rPr lang="ja-JP" altLang="en-US" sz="2000" b="1" dirty="0"/>
              <a:t> ◎ それは何のためか</a:t>
            </a:r>
            <a:endParaRPr lang="en-US" altLang="ja-JP" sz="2000" b="1" dirty="0"/>
          </a:p>
          <a:p>
            <a:r>
              <a:rPr lang="ja-JP" altLang="en-US" sz="2000" b="1" dirty="0"/>
              <a:t> ◎ それはフェアプレ</a:t>
            </a:r>
            <a:endParaRPr lang="en-US" altLang="ja-JP" sz="2000" b="1" dirty="0"/>
          </a:p>
          <a:p>
            <a:r>
              <a:rPr lang="en-US" altLang="ja-JP" sz="2000" b="1" dirty="0"/>
              <a:t>      </a:t>
            </a:r>
            <a:r>
              <a:rPr lang="ja-JP" altLang="en-US" sz="2000" b="1" dirty="0"/>
              <a:t>ーか？</a:t>
            </a:r>
            <a:endParaRPr kumimoji="1" lang="ja-JP" altLang="en-US" sz="2000" b="1" dirty="0"/>
          </a:p>
        </p:txBody>
      </p:sp>
    </p:spTree>
    <p:extLst>
      <p:ext uri="{BB962C8B-B14F-4D97-AF65-F5344CB8AC3E}">
        <p14:creationId xmlns:p14="http://schemas.microsoft.com/office/powerpoint/2010/main" val="255114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18535" y="376237"/>
            <a:ext cx="10535265" cy="480449"/>
          </a:xfrm>
        </p:spPr>
        <p:txBody>
          <a:bodyPr>
            <a:noAutofit/>
          </a:bodyPr>
          <a:lstStyle/>
          <a:p>
            <a:pPr algn="ctr"/>
            <a:r>
              <a:rPr kumimoji="1" lang="ja-JP" altLang="en-US" sz="2400" b="1" dirty="0">
                <a:solidFill>
                  <a:srgbClr val="0070C0"/>
                </a:solidFill>
              </a:rPr>
              <a:t>「スポーツ少年団改革プラン</a:t>
            </a:r>
            <a:r>
              <a:rPr kumimoji="1" lang="en-US" altLang="ja-JP" sz="2400" b="1" dirty="0">
                <a:solidFill>
                  <a:srgbClr val="0070C0"/>
                </a:solidFill>
              </a:rPr>
              <a:t>2022</a:t>
            </a:r>
            <a:r>
              <a:rPr kumimoji="1" lang="ja-JP" altLang="en-US" sz="2400" b="1" dirty="0">
                <a:solidFill>
                  <a:srgbClr val="0070C0"/>
                </a:solidFill>
              </a:rPr>
              <a:t>」が意図するスポーツ少年団の方向性</a:t>
            </a:r>
          </a:p>
        </p:txBody>
      </p:sp>
      <p:sp>
        <p:nvSpPr>
          <p:cNvPr id="5" name="正方形/長方形 4"/>
          <p:cNvSpPr/>
          <p:nvPr/>
        </p:nvSpPr>
        <p:spPr>
          <a:xfrm>
            <a:off x="995515" y="973814"/>
            <a:ext cx="10338620" cy="704748"/>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2000" b="1" dirty="0">
                <a:solidFill>
                  <a:srgbClr val="FF0000"/>
                </a:solidFill>
              </a:rPr>
              <a:t>■「改革プラン</a:t>
            </a:r>
            <a:r>
              <a:rPr kumimoji="1" lang="en-US" altLang="ja-JP" sz="2000" b="1" dirty="0">
                <a:solidFill>
                  <a:srgbClr val="FF0000"/>
                </a:solidFill>
              </a:rPr>
              <a:t>2022</a:t>
            </a:r>
            <a:r>
              <a:rPr kumimoji="1" lang="ja-JP" altLang="en-US" sz="2000" b="1" dirty="0">
                <a:solidFill>
                  <a:srgbClr val="FF0000"/>
                </a:solidFill>
              </a:rPr>
              <a:t>」のタイトル</a:t>
            </a:r>
            <a:endParaRPr kumimoji="1" lang="en-US" altLang="ja-JP" sz="2000" b="1" dirty="0">
              <a:solidFill>
                <a:srgbClr val="FF0000"/>
              </a:solidFill>
            </a:endParaRPr>
          </a:p>
          <a:p>
            <a:r>
              <a:rPr kumimoji="1" lang="ja-JP" altLang="en-US" sz="2000" b="1" dirty="0"/>
              <a:t>　スポーツ少年団緊急対策プロジェクト「スポーツ少年団改革２０２２」</a:t>
            </a:r>
            <a:endParaRPr kumimoji="1" lang="en-US" altLang="ja-JP" sz="2000" b="1" dirty="0"/>
          </a:p>
        </p:txBody>
      </p:sp>
      <p:sp>
        <p:nvSpPr>
          <p:cNvPr id="6" name="正方形/長方形 5"/>
          <p:cNvSpPr/>
          <p:nvPr/>
        </p:nvSpPr>
        <p:spPr>
          <a:xfrm>
            <a:off x="1015181" y="3255648"/>
            <a:ext cx="10338619" cy="145400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2000" b="1" dirty="0">
                <a:solidFill>
                  <a:srgbClr val="FF0000"/>
                </a:solidFill>
              </a:rPr>
              <a:t>■「改革プラン</a:t>
            </a:r>
            <a:r>
              <a:rPr kumimoji="1" lang="en-US" altLang="ja-JP" sz="2000" b="1" dirty="0">
                <a:solidFill>
                  <a:srgbClr val="FF0000"/>
                </a:solidFill>
              </a:rPr>
              <a:t>2022</a:t>
            </a:r>
            <a:r>
              <a:rPr kumimoji="1" lang="ja-JP" altLang="en-US" sz="2000" b="1" dirty="0">
                <a:solidFill>
                  <a:srgbClr val="FF0000"/>
                </a:solidFill>
              </a:rPr>
              <a:t>」が意図するスポーツ少年団の方向性</a:t>
            </a:r>
            <a:endParaRPr kumimoji="1" lang="en-US" altLang="ja-JP" sz="2000" b="1" dirty="0">
              <a:solidFill>
                <a:srgbClr val="FF0000"/>
              </a:solidFill>
            </a:endParaRPr>
          </a:p>
          <a:p>
            <a:r>
              <a:rPr kumimoji="1" lang="ja-JP" altLang="en-US" sz="2000" b="1" dirty="0"/>
              <a:t>　スポーツ少年団は、勝利至上主義を否定し、</a:t>
            </a:r>
            <a:endParaRPr kumimoji="1" lang="en-US" altLang="ja-JP" sz="2000" b="1" dirty="0"/>
          </a:p>
          <a:p>
            <a:r>
              <a:rPr kumimoji="1" lang="ja-JP" altLang="en-US" sz="2000" b="1" dirty="0"/>
              <a:t>　スポーツの本質である自発的な運動（遊び）から得られる「楽しさ」を</a:t>
            </a:r>
            <a:endParaRPr kumimoji="1" lang="en-US" altLang="ja-JP" sz="2000" b="1" dirty="0"/>
          </a:p>
          <a:p>
            <a:r>
              <a:rPr lang="ja-JP" altLang="en-US" sz="2000" b="1" dirty="0"/>
              <a:t>　</a:t>
            </a:r>
            <a:r>
              <a:rPr kumimoji="1" lang="ja-JP" altLang="en-US" sz="2000" b="1" dirty="0"/>
              <a:t>享受できる機会をジュニア・ユース</a:t>
            </a:r>
            <a:r>
              <a:rPr lang="ja-JP" altLang="en-US" sz="2000" b="1" dirty="0"/>
              <a:t>世代に提供する。</a:t>
            </a:r>
            <a:endParaRPr kumimoji="1" lang="en-US" altLang="ja-JP" sz="2000" b="1" dirty="0"/>
          </a:p>
        </p:txBody>
      </p:sp>
      <p:sp>
        <p:nvSpPr>
          <p:cNvPr id="7" name="正方形/長方形 6"/>
          <p:cNvSpPr/>
          <p:nvPr/>
        </p:nvSpPr>
        <p:spPr>
          <a:xfrm>
            <a:off x="995515" y="5172074"/>
            <a:ext cx="10338619" cy="1347018"/>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2000" b="1" dirty="0">
                <a:solidFill>
                  <a:srgbClr val="FF0000"/>
                </a:solidFill>
              </a:rPr>
              <a:t>■スポーツ少年団の理念</a:t>
            </a:r>
            <a:endParaRPr kumimoji="1" lang="en-US" altLang="ja-JP" sz="2000" b="1" dirty="0">
              <a:solidFill>
                <a:srgbClr val="FF0000"/>
              </a:solidFill>
            </a:endParaRPr>
          </a:p>
          <a:p>
            <a:r>
              <a:rPr kumimoji="1" lang="ja-JP" altLang="en-US" sz="2000" b="1" dirty="0"/>
              <a:t>　・一人でも多くの青少年にスポーツの歓びを提供する</a:t>
            </a:r>
            <a:endParaRPr kumimoji="1" lang="en-US" altLang="ja-JP" sz="2000" b="1" dirty="0"/>
          </a:p>
          <a:p>
            <a:r>
              <a:rPr lang="ja-JP" altLang="en-US" sz="2000" b="1" dirty="0"/>
              <a:t>　・スポーツを通して青少年のこころとからだを育てる</a:t>
            </a:r>
            <a:endParaRPr lang="en-US" altLang="ja-JP" sz="2000" b="1" dirty="0"/>
          </a:p>
          <a:p>
            <a:r>
              <a:rPr kumimoji="1" lang="ja-JP" altLang="en-US" sz="2000" b="1" dirty="0"/>
              <a:t>　・スポーツで人々をつなぎ、地域づくりに貢献する</a:t>
            </a:r>
            <a:endParaRPr kumimoji="1" lang="en-US" altLang="ja-JP" sz="2000" b="1" dirty="0"/>
          </a:p>
        </p:txBody>
      </p:sp>
      <p:sp>
        <p:nvSpPr>
          <p:cNvPr id="9" name="ホームベース 8"/>
          <p:cNvSpPr/>
          <p:nvPr/>
        </p:nvSpPr>
        <p:spPr>
          <a:xfrm rot="16200000">
            <a:off x="5963840" y="2089276"/>
            <a:ext cx="264320" cy="208518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ホームベース 9"/>
          <p:cNvSpPr/>
          <p:nvPr/>
        </p:nvSpPr>
        <p:spPr>
          <a:xfrm rot="16200000">
            <a:off x="5963840" y="3997323"/>
            <a:ext cx="264320" cy="208518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ホームベース 8">
            <a:extLst>
              <a:ext uri="{FF2B5EF4-FFF2-40B4-BE49-F238E27FC236}">
                <a16:creationId xmlns:a16="http://schemas.microsoft.com/office/drawing/2014/main" id="{F6404A09-9437-4790-A794-590DF022582A}"/>
              </a:ext>
            </a:extLst>
          </p:cNvPr>
          <p:cNvSpPr>
            <a:spLocks noGrp="1"/>
          </p:cNvSpPr>
          <p:nvPr>
            <p:ph idx="1"/>
          </p:nvPr>
        </p:nvSpPr>
        <p:spPr>
          <a:xfrm rot="16200000">
            <a:off x="5953368" y="990582"/>
            <a:ext cx="285265" cy="2085182"/>
          </a:xfrm>
          <a:prstGeom prst="homePlate">
            <a:avLst>
              <a:gd name="adj" fmla="val 551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13" name="正方形/長方形 12">
            <a:extLst>
              <a:ext uri="{FF2B5EF4-FFF2-40B4-BE49-F238E27FC236}">
                <a16:creationId xmlns:a16="http://schemas.microsoft.com/office/drawing/2014/main" id="{47D4016A-A0D9-4681-8B84-896ABD934B73}"/>
              </a:ext>
            </a:extLst>
          </p:cNvPr>
          <p:cNvSpPr/>
          <p:nvPr/>
        </p:nvSpPr>
        <p:spPr>
          <a:xfrm>
            <a:off x="995514" y="2174351"/>
            <a:ext cx="10358285" cy="704748"/>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2000" b="1" dirty="0">
                <a:solidFill>
                  <a:srgbClr val="FF0000"/>
                </a:solidFill>
              </a:rPr>
              <a:t>■「改革プラン</a:t>
            </a:r>
            <a:r>
              <a:rPr kumimoji="1" lang="en-US" altLang="ja-JP" sz="2000" b="1" dirty="0">
                <a:solidFill>
                  <a:srgbClr val="FF0000"/>
                </a:solidFill>
              </a:rPr>
              <a:t>2022</a:t>
            </a:r>
            <a:r>
              <a:rPr kumimoji="1" lang="ja-JP" altLang="en-US" sz="2000" b="1" dirty="0">
                <a:solidFill>
                  <a:srgbClr val="FF0000"/>
                </a:solidFill>
              </a:rPr>
              <a:t>」サブタイトル</a:t>
            </a:r>
            <a:endParaRPr kumimoji="1" lang="en-US" altLang="ja-JP" sz="2000" b="1" dirty="0">
              <a:solidFill>
                <a:srgbClr val="FF0000"/>
              </a:solidFill>
            </a:endParaRPr>
          </a:p>
          <a:p>
            <a:r>
              <a:rPr kumimoji="1" lang="ja-JP" altLang="en-US" sz="2000" b="1" dirty="0"/>
              <a:t>　ジュニア・ユース世代にスポーツの本質である自発的な運動の楽しさを提供しよう</a:t>
            </a:r>
            <a:endParaRPr kumimoji="1" lang="en-US" altLang="ja-JP" sz="2000" b="1" dirty="0"/>
          </a:p>
        </p:txBody>
      </p:sp>
    </p:spTree>
    <p:extLst>
      <p:ext uri="{BB962C8B-B14F-4D97-AF65-F5344CB8AC3E}">
        <p14:creationId xmlns:p14="http://schemas.microsoft.com/office/powerpoint/2010/main" val="4150677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838200" y="1691720"/>
            <a:ext cx="8978900" cy="3937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b="1" dirty="0"/>
              <a:t>子ども・保護者への多様なスポーツニーズへの対応</a:t>
            </a:r>
            <a:endParaRPr kumimoji="1" lang="ja-JP" altLang="en-US" sz="1200" b="1" dirty="0"/>
          </a:p>
        </p:txBody>
      </p:sp>
      <p:sp>
        <p:nvSpPr>
          <p:cNvPr id="4" name="テキスト ボックス 3"/>
          <p:cNvSpPr txBox="1"/>
          <p:nvPr/>
        </p:nvSpPr>
        <p:spPr>
          <a:xfrm>
            <a:off x="698500" y="1322388"/>
            <a:ext cx="8470900" cy="369332"/>
          </a:xfrm>
          <a:prstGeom prst="rect">
            <a:avLst/>
          </a:prstGeom>
          <a:noFill/>
        </p:spPr>
        <p:txBody>
          <a:bodyPr wrap="square" rtlCol="0">
            <a:spAutoFit/>
          </a:bodyPr>
          <a:lstStyle/>
          <a:p>
            <a:r>
              <a:rPr kumimoji="1" lang="ja-JP" altLang="en-US" b="1" dirty="0">
                <a:solidFill>
                  <a:srgbClr val="FF0000"/>
                </a:solidFill>
              </a:rPr>
              <a:t>１）子ども・保護者の</a:t>
            </a:r>
            <a:r>
              <a:rPr lang="ja-JP" altLang="en-US" b="1" dirty="0">
                <a:solidFill>
                  <a:srgbClr val="FF0000"/>
                </a:solidFill>
              </a:rPr>
              <a:t>多様なスポーツニーズへの対応（図１）</a:t>
            </a:r>
            <a:endParaRPr kumimoji="1" lang="ja-JP" altLang="en-US" b="1" dirty="0">
              <a:solidFill>
                <a:srgbClr val="FF0000"/>
              </a:solidFill>
            </a:endParaRPr>
          </a:p>
        </p:txBody>
      </p:sp>
      <p:sp>
        <p:nvSpPr>
          <p:cNvPr id="12" name="正方形/長方形 11"/>
          <p:cNvSpPr/>
          <p:nvPr/>
        </p:nvSpPr>
        <p:spPr>
          <a:xfrm>
            <a:off x="2565400" y="2153604"/>
            <a:ext cx="1397000" cy="3937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b="1" dirty="0"/>
              <a:t>現  状</a:t>
            </a:r>
            <a:endParaRPr kumimoji="1" lang="ja-JP" altLang="en-US" sz="1200" b="1" dirty="0"/>
          </a:p>
        </p:txBody>
      </p:sp>
      <p:sp>
        <p:nvSpPr>
          <p:cNvPr id="13" name="正方形/長方形 12"/>
          <p:cNvSpPr/>
          <p:nvPr/>
        </p:nvSpPr>
        <p:spPr>
          <a:xfrm>
            <a:off x="7823200" y="2149952"/>
            <a:ext cx="1397000" cy="3937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b="1" dirty="0"/>
              <a:t>将来目標</a:t>
            </a:r>
            <a:endParaRPr kumimoji="1" lang="ja-JP" altLang="en-US" sz="1200" b="1" dirty="0"/>
          </a:p>
        </p:txBody>
      </p:sp>
      <p:sp>
        <p:nvSpPr>
          <p:cNvPr id="14" name="正方形/長方形 13"/>
          <p:cNvSpPr/>
          <p:nvPr/>
        </p:nvSpPr>
        <p:spPr>
          <a:xfrm>
            <a:off x="6242050" y="4240139"/>
            <a:ext cx="4705350" cy="151390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t"/>
          <a:lstStyle/>
          <a:p>
            <a:pPr algn="ctr"/>
            <a:endParaRPr kumimoji="1" lang="en-US" altLang="ja-JP" sz="1200" dirty="0"/>
          </a:p>
          <a:p>
            <a:r>
              <a:rPr kumimoji="1" lang="ja-JP" altLang="en-US" sz="2000" dirty="0"/>
              <a:t>                 </a:t>
            </a:r>
            <a:r>
              <a:rPr kumimoji="1" lang="ja-JP" altLang="en-US" sz="2000" b="1" dirty="0"/>
              <a:t>スポーツ少年団</a:t>
            </a:r>
            <a:endParaRPr kumimoji="1" lang="en-US" altLang="ja-JP" sz="2000" b="1" dirty="0"/>
          </a:p>
          <a:p>
            <a:r>
              <a:rPr lang="en-US" altLang="ja-JP" sz="2000" b="1" dirty="0"/>
              <a:t>               ※</a:t>
            </a:r>
            <a:r>
              <a:rPr lang="ja-JP" altLang="en-US" sz="2000" b="1" dirty="0"/>
              <a:t>名称変更の検討</a:t>
            </a:r>
            <a:endParaRPr lang="en-US" altLang="ja-JP" sz="2000" b="1" dirty="0"/>
          </a:p>
          <a:p>
            <a:r>
              <a:rPr kumimoji="1" lang="ja-JP" altLang="en-US" sz="2000" b="1" u="sng" dirty="0"/>
              <a:t>ジュニア・ユーススポーツの理念により固められた土台・土俵</a:t>
            </a:r>
          </a:p>
        </p:txBody>
      </p:sp>
      <p:sp>
        <p:nvSpPr>
          <p:cNvPr id="8" name="右矢印 7"/>
          <p:cNvSpPr/>
          <p:nvPr/>
        </p:nvSpPr>
        <p:spPr>
          <a:xfrm>
            <a:off x="5226050" y="2067870"/>
            <a:ext cx="1028700" cy="7175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楕円 2"/>
          <p:cNvSpPr/>
          <p:nvPr/>
        </p:nvSpPr>
        <p:spPr>
          <a:xfrm>
            <a:off x="838200" y="2636283"/>
            <a:ext cx="4851400" cy="65039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 name="テキスト ボックス 4"/>
          <p:cNvSpPr txBox="1"/>
          <p:nvPr/>
        </p:nvSpPr>
        <p:spPr>
          <a:xfrm>
            <a:off x="1047750" y="2801462"/>
            <a:ext cx="4432300" cy="369332"/>
          </a:xfrm>
          <a:prstGeom prst="rect">
            <a:avLst/>
          </a:prstGeom>
          <a:noFill/>
        </p:spPr>
        <p:txBody>
          <a:bodyPr wrap="square" rtlCol="0">
            <a:spAutoFit/>
          </a:bodyPr>
          <a:lstStyle/>
          <a:p>
            <a:r>
              <a:rPr kumimoji="1" lang="ja-JP" altLang="en-US" b="1" dirty="0"/>
              <a:t>子ども・保護者の多様なスポーツニーズ</a:t>
            </a:r>
          </a:p>
        </p:txBody>
      </p:sp>
      <p:sp>
        <p:nvSpPr>
          <p:cNvPr id="15" name="楕円 14"/>
          <p:cNvSpPr/>
          <p:nvPr/>
        </p:nvSpPr>
        <p:spPr>
          <a:xfrm>
            <a:off x="6096000" y="2655888"/>
            <a:ext cx="4851400" cy="65039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6" name="テキスト ボックス 15"/>
          <p:cNvSpPr txBox="1"/>
          <p:nvPr/>
        </p:nvSpPr>
        <p:spPr>
          <a:xfrm>
            <a:off x="6305550" y="2835274"/>
            <a:ext cx="4432300" cy="369332"/>
          </a:xfrm>
          <a:prstGeom prst="rect">
            <a:avLst/>
          </a:prstGeom>
          <a:noFill/>
        </p:spPr>
        <p:txBody>
          <a:bodyPr wrap="square" rtlCol="0">
            <a:spAutoFit/>
          </a:bodyPr>
          <a:lstStyle/>
          <a:p>
            <a:r>
              <a:rPr kumimoji="1" lang="ja-JP" altLang="en-US" b="1" dirty="0"/>
              <a:t>子ども・保護者の多様なスポーツニーズ</a:t>
            </a:r>
          </a:p>
        </p:txBody>
      </p:sp>
      <p:sp>
        <p:nvSpPr>
          <p:cNvPr id="6" name="楕円 5"/>
          <p:cNvSpPr/>
          <p:nvPr/>
        </p:nvSpPr>
        <p:spPr>
          <a:xfrm>
            <a:off x="838200" y="3309464"/>
            <a:ext cx="711200" cy="1044018"/>
          </a:xfrm>
          <a:prstGeom prst="ellipse">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dirty="0"/>
          </a:p>
        </p:txBody>
      </p:sp>
      <p:sp>
        <p:nvSpPr>
          <p:cNvPr id="17" name="楕円 16"/>
          <p:cNvSpPr/>
          <p:nvPr/>
        </p:nvSpPr>
        <p:spPr>
          <a:xfrm>
            <a:off x="1549400" y="3310773"/>
            <a:ext cx="711200" cy="1044018"/>
          </a:xfrm>
          <a:prstGeom prst="ellipse">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dirty="0"/>
          </a:p>
        </p:txBody>
      </p:sp>
      <p:sp>
        <p:nvSpPr>
          <p:cNvPr id="18" name="楕円 17"/>
          <p:cNvSpPr/>
          <p:nvPr/>
        </p:nvSpPr>
        <p:spPr>
          <a:xfrm>
            <a:off x="2260600" y="3310773"/>
            <a:ext cx="711200" cy="1044018"/>
          </a:xfrm>
          <a:prstGeom prst="ellipse">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dirty="0"/>
          </a:p>
        </p:txBody>
      </p:sp>
      <p:sp>
        <p:nvSpPr>
          <p:cNvPr id="19" name="楕円 18"/>
          <p:cNvSpPr/>
          <p:nvPr/>
        </p:nvSpPr>
        <p:spPr>
          <a:xfrm>
            <a:off x="2971800" y="3309464"/>
            <a:ext cx="711200" cy="104401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dirty="0"/>
          </a:p>
        </p:txBody>
      </p:sp>
      <p:sp>
        <p:nvSpPr>
          <p:cNvPr id="20" name="楕円 19"/>
          <p:cNvSpPr/>
          <p:nvPr/>
        </p:nvSpPr>
        <p:spPr>
          <a:xfrm>
            <a:off x="3683000" y="3308155"/>
            <a:ext cx="711200" cy="1044018"/>
          </a:xfrm>
          <a:prstGeom prst="ellipse">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dirty="0"/>
          </a:p>
        </p:txBody>
      </p:sp>
      <p:sp>
        <p:nvSpPr>
          <p:cNvPr id="7" name="テキスト ボックス 6"/>
          <p:cNvSpPr txBox="1"/>
          <p:nvPr/>
        </p:nvSpPr>
        <p:spPr>
          <a:xfrm>
            <a:off x="819150" y="3599332"/>
            <a:ext cx="749300" cy="507831"/>
          </a:xfrm>
          <a:prstGeom prst="rect">
            <a:avLst/>
          </a:prstGeom>
          <a:noFill/>
        </p:spPr>
        <p:txBody>
          <a:bodyPr wrap="square" rtlCol="0">
            <a:spAutoFit/>
          </a:bodyPr>
          <a:lstStyle/>
          <a:p>
            <a:r>
              <a:rPr kumimoji="1" lang="en-US" altLang="ja-JP" sz="900" b="1" dirty="0"/>
              <a:t>NF</a:t>
            </a:r>
            <a:r>
              <a:rPr kumimoji="1" lang="ja-JP" altLang="en-US" sz="900" b="1" dirty="0"/>
              <a:t>・</a:t>
            </a:r>
            <a:r>
              <a:rPr kumimoji="1" lang="en-US" altLang="ja-JP" sz="900" b="1" dirty="0"/>
              <a:t>PF</a:t>
            </a:r>
            <a:r>
              <a:rPr kumimoji="1" lang="ja-JP" altLang="en-US" sz="900" b="1" dirty="0"/>
              <a:t>等</a:t>
            </a:r>
            <a:endParaRPr kumimoji="1" lang="en-US" altLang="ja-JP" sz="900" b="1" dirty="0"/>
          </a:p>
          <a:p>
            <a:r>
              <a:rPr lang="ja-JP" altLang="en-US" sz="900" b="1" dirty="0"/>
              <a:t>（部活動含む）</a:t>
            </a:r>
            <a:endParaRPr kumimoji="1" lang="ja-JP" altLang="en-US" sz="900" b="1" dirty="0"/>
          </a:p>
        </p:txBody>
      </p:sp>
      <p:sp>
        <p:nvSpPr>
          <p:cNvPr id="9" name="テキスト ボックス 8"/>
          <p:cNvSpPr txBox="1"/>
          <p:nvPr/>
        </p:nvSpPr>
        <p:spPr>
          <a:xfrm>
            <a:off x="1494631" y="3568554"/>
            <a:ext cx="822325" cy="523220"/>
          </a:xfrm>
          <a:prstGeom prst="rect">
            <a:avLst/>
          </a:prstGeom>
          <a:noFill/>
        </p:spPr>
        <p:txBody>
          <a:bodyPr wrap="square" rtlCol="0">
            <a:spAutoFit/>
          </a:bodyPr>
          <a:lstStyle/>
          <a:p>
            <a:pPr algn="ctr"/>
            <a:r>
              <a:rPr kumimoji="1" lang="ja-JP" altLang="en-US" sz="1400" b="1" dirty="0"/>
              <a:t>総合型クラブ</a:t>
            </a:r>
          </a:p>
        </p:txBody>
      </p:sp>
      <p:sp>
        <p:nvSpPr>
          <p:cNvPr id="21" name="テキスト ボックス 20"/>
          <p:cNvSpPr txBox="1"/>
          <p:nvPr/>
        </p:nvSpPr>
        <p:spPr>
          <a:xfrm>
            <a:off x="2155031" y="3599332"/>
            <a:ext cx="992187" cy="523220"/>
          </a:xfrm>
          <a:prstGeom prst="rect">
            <a:avLst/>
          </a:prstGeom>
          <a:noFill/>
        </p:spPr>
        <p:txBody>
          <a:bodyPr wrap="square" rtlCol="0">
            <a:spAutoFit/>
          </a:bodyPr>
          <a:lstStyle/>
          <a:p>
            <a:pPr algn="ctr"/>
            <a:r>
              <a:rPr lang="ja-JP" altLang="en-US" sz="1400" b="1" dirty="0"/>
              <a:t>スポーツ</a:t>
            </a:r>
            <a:endParaRPr lang="en-US" altLang="ja-JP" sz="1400" b="1" dirty="0"/>
          </a:p>
          <a:p>
            <a:pPr algn="ctr"/>
            <a:r>
              <a:rPr lang="ja-JP" altLang="en-US" sz="1400" b="1" dirty="0"/>
              <a:t>少年団</a:t>
            </a:r>
            <a:endParaRPr kumimoji="1" lang="ja-JP" altLang="en-US" sz="1400" b="1" dirty="0"/>
          </a:p>
        </p:txBody>
      </p:sp>
      <p:sp>
        <p:nvSpPr>
          <p:cNvPr id="22" name="テキスト ボックス 21"/>
          <p:cNvSpPr txBox="1"/>
          <p:nvPr/>
        </p:nvSpPr>
        <p:spPr>
          <a:xfrm>
            <a:off x="2905919" y="3506998"/>
            <a:ext cx="830262" cy="646331"/>
          </a:xfrm>
          <a:prstGeom prst="rect">
            <a:avLst/>
          </a:prstGeom>
          <a:noFill/>
        </p:spPr>
        <p:txBody>
          <a:bodyPr wrap="square" rtlCol="0">
            <a:spAutoFit/>
          </a:bodyPr>
          <a:lstStyle/>
          <a:p>
            <a:pPr algn="ctr"/>
            <a:r>
              <a:rPr kumimoji="1" lang="ja-JP" altLang="en-US" sz="900" b="1" dirty="0"/>
              <a:t>その他</a:t>
            </a:r>
            <a:endParaRPr kumimoji="1" lang="en-US" altLang="ja-JP" sz="900" b="1" dirty="0"/>
          </a:p>
          <a:p>
            <a:pPr algn="ctr"/>
            <a:r>
              <a:rPr kumimoji="1" lang="ja-JP" altLang="en-US" sz="900" b="1" dirty="0"/>
              <a:t>非営利の地域スポーツクラブ</a:t>
            </a:r>
          </a:p>
        </p:txBody>
      </p:sp>
      <p:sp>
        <p:nvSpPr>
          <p:cNvPr id="23" name="テキスト ボックス 22"/>
          <p:cNvSpPr txBox="1"/>
          <p:nvPr/>
        </p:nvSpPr>
        <p:spPr>
          <a:xfrm>
            <a:off x="3617119" y="3563030"/>
            <a:ext cx="830262" cy="646331"/>
          </a:xfrm>
          <a:prstGeom prst="rect">
            <a:avLst/>
          </a:prstGeom>
          <a:noFill/>
        </p:spPr>
        <p:txBody>
          <a:bodyPr wrap="square" rtlCol="0">
            <a:spAutoFit/>
          </a:bodyPr>
          <a:lstStyle/>
          <a:p>
            <a:pPr algn="ctr"/>
            <a:r>
              <a:rPr kumimoji="1" lang="ja-JP" altLang="en-US" sz="900" b="1" dirty="0"/>
              <a:t>営利企業による</a:t>
            </a:r>
            <a:endParaRPr kumimoji="1" lang="en-US" altLang="ja-JP" sz="900" b="1" dirty="0"/>
          </a:p>
          <a:p>
            <a:pPr algn="ctr"/>
            <a:r>
              <a:rPr kumimoji="1" lang="ja-JP" altLang="en-US" sz="900" b="1" dirty="0"/>
              <a:t>スポーツクラブ</a:t>
            </a:r>
          </a:p>
        </p:txBody>
      </p:sp>
      <p:sp>
        <p:nvSpPr>
          <p:cNvPr id="10" name="テキスト ボックス 9"/>
          <p:cNvSpPr txBox="1"/>
          <p:nvPr/>
        </p:nvSpPr>
        <p:spPr>
          <a:xfrm>
            <a:off x="4447381" y="3308155"/>
            <a:ext cx="1108869" cy="1015663"/>
          </a:xfrm>
          <a:prstGeom prst="rect">
            <a:avLst/>
          </a:prstGeom>
          <a:noFill/>
          <a:ln>
            <a:solidFill>
              <a:schemeClr val="tx1"/>
            </a:solidFill>
          </a:ln>
        </p:spPr>
        <p:txBody>
          <a:bodyPr wrap="square" rtlCol="0">
            <a:spAutoFit/>
          </a:bodyPr>
          <a:lstStyle/>
          <a:p>
            <a:pPr algn="ctr"/>
            <a:r>
              <a:rPr kumimoji="1" lang="ja-JP" altLang="en-US" sz="1200" b="1" u="sng" dirty="0"/>
              <a:t>ニーズの受け皿がない</a:t>
            </a:r>
            <a:endParaRPr kumimoji="1" lang="en-US" altLang="ja-JP" sz="1200" b="1" u="sng" dirty="0"/>
          </a:p>
          <a:p>
            <a:pPr algn="ctr"/>
            <a:r>
              <a:rPr kumimoji="1" lang="ja-JP" altLang="en-US" sz="1200" b="1" u="sng" dirty="0"/>
              <a:t>又は</a:t>
            </a:r>
            <a:endParaRPr kumimoji="1" lang="en-US" altLang="ja-JP" sz="1200" b="1" u="sng" dirty="0"/>
          </a:p>
          <a:p>
            <a:pPr algn="ctr"/>
            <a:r>
              <a:rPr kumimoji="1" lang="ja-JP" altLang="en-US" sz="1200" b="1" u="sng" dirty="0"/>
              <a:t>不十分な部分（未組織</a:t>
            </a:r>
            <a:r>
              <a:rPr kumimoji="1" lang="ja-JP" altLang="en-US" sz="1200" dirty="0"/>
              <a:t>）</a:t>
            </a:r>
          </a:p>
        </p:txBody>
      </p:sp>
      <p:sp>
        <p:nvSpPr>
          <p:cNvPr id="24" name="テキスト ボックス 23"/>
          <p:cNvSpPr txBox="1"/>
          <p:nvPr/>
        </p:nvSpPr>
        <p:spPr>
          <a:xfrm>
            <a:off x="698500" y="4370691"/>
            <a:ext cx="4857750" cy="1200329"/>
          </a:xfrm>
          <a:prstGeom prst="rect">
            <a:avLst/>
          </a:prstGeom>
          <a:noFill/>
          <a:ln>
            <a:solidFill>
              <a:schemeClr val="tx1"/>
            </a:solidFill>
            <a:prstDash val="dash"/>
          </a:ln>
        </p:spPr>
        <p:txBody>
          <a:bodyPr wrap="square" rtlCol="0">
            <a:spAutoFit/>
          </a:bodyPr>
          <a:lstStyle/>
          <a:p>
            <a:r>
              <a:rPr kumimoji="1" lang="ja-JP" altLang="en-US" b="1" dirty="0"/>
              <a:t>各スポーツ団体を貫く</a:t>
            </a:r>
            <a:r>
              <a:rPr lang="ja-JP" altLang="en-US" b="1" dirty="0"/>
              <a:t>ジュニア・ユーススポーツの理念（土台・土俵）がない</a:t>
            </a:r>
            <a:endParaRPr lang="en-US" altLang="ja-JP" b="1" dirty="0"/>
          </a:p>
          <a:p>
            <a:r>
              <a:rPr kumimoji="1" lang="en-US" altLang="ja-JP" b="1" u="sng" dirty="0"/>
              <a:t>※</a:t>
            </a:r>
            <a:r>
              <a:rPr kumimoji="1" lang="ja-JP" altLang="en-US" b="1" u="sng" dirty="0"/>
              <a:t>各スポーツ団体が同じ土俵もない状態で子どもの奪い合いをしている状況</a:t>
            </a:r>
          </a:p>
        </p:txBody>
      </p:sp>
      <p:sp>
        <p:nvSpPr>
          <p:cNvPr id="36" name="楕円 35"/>
          <p:cNvSpPr/>
          <p:nvPr/>
        </p:nvSpPr>
        <p:spPr>
          <a:xfrm>
            <a:off x="6229350" y="3309464"/>
            <a:ext cx="711200" cy="1160936"/>
          </a:xfrm>
          <a:prstGeom prst="ellipse">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dirty="0"/>
          </a:p>
        </p:txBody>
      </p:sp>
      <p:sp>
        <p:nvSpPr>
          <p:cNvPr id="37" name="楕円 36"/>
          <p:cNvSpPr/>
          <p:nvPr/>
        </p:nvSpPr>
        <p:spPr>
          <a:xfrm>
            <a:off x="6940550" y="3310773"/>
            <a:ext cx="711200" cy="1160936"/>
          </a:xfrm>
          <a:prstGeom prst="ellipse">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dirty="0"/>
          </a:p>
        </p:txBody>
      </p:sp>
      <p:sp>
        <p:nvSpPr>
          <p:cNvPr id="38" name="楕円 37"/>
          <p:cNvSpPr/>
          <p:nvPr/>
        </p:nvSpPr>
        <p:spPr>
          <a:xfrm>
            <a:off x="7651750" y="3310773"/>
            <a:ext cx="711200" cy="927498"/>
          </a:xfrm>
          <a:prstGeom prst="ellipse">
            <a:avLst/>
          </a:prstGeom>
          <a:solidFill>
            <a:schemeClr val="accent4">
              <a:lumMod val="20000"/>
              <a:lumOff val="80000"/>
            </a:schemeClr>
          </a:solid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dirty="0"/>
          </a:p>
        </p:txBody>
      </p:sp>
      <p:sp>
        <p:nvSpPr>
          <p:cNvPr id="39" name="楕円 38"/>
          <p:cNvSpPr/>
          <p:nvPr/>
        </p:nvSpPr>
        <p:spPr>
          <a:xfrm>
            <a:off x="8362950" y="3309464"/>
            <a:ext cx="711200" cy="11609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dirty="0"/>
          </a:p>
        </p:txBody>
      </p:sp>
      <p:sp>
        <p:nvSpPr>
          <p:cNvPr id="40" name="楕円 39"/>
          <p:cNvSpPr/>
          <p:nvPr/>
        </p:nvSpPr>
        <p:spPr>
          <a:xfrm>
            <a:off x="9074150" y="3308155"/>
            <a:ext cx="711200" cy="1160936"/>
          </a:xfrm>
          <a:prstGeom prst="ellipse">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dirty="0"/>
          </a:p>
        </p:txBody>
      </p:sp>
      <p:sp>
        <p:nvSpPr>
          <p:cNvPr id="41" name="テキスト ボックス 40"/>
          <p:cNvSpPr txBox="1"/>
          <p:nvPr/>
        </p:nvSpPr>
        <p:spPr>
          <a:xfrm>
            <a:off x="6210300" y="3599332"/>
            <a:ext cx="749300" cy="507831"/>
          </a:xfrm>
          <a:prstGeom prst="rect">
            <a:avLst/>
          </a:prstGeom>
          <a:noFill/>
        </p:spPr>
        <p:txBody>
          <a:bodyPr wrap="square" rtlCol="0">
            <a:spAutoFit/>
          </a:bodyPr>
          <a:lstStyle/>
          <a:p>
            <a:r>
              <a:rPr kumimoji="1" lang="en-US" altLang="ja-JP" sz="900" b="1" dirty="0"/>
              <a:t>NF</a:t>
            </a:r>
            <a:r>
              <a:rPr kumimoji="1" lang="ja-JP" altLang="en-US" sz="900" b="1" dirty="0"/>
              <a:t>・</a:t>
            </a:r>
            <a:r>
              <a:rPr kumimoji="1" lang="en-US" altLang="ja-JP" sz="900" b="1" dirty="0"/>
              <a:t>PF</a:t>
            </a:r>
            <a:r>
              <a:rPr kumimoji="1" lang="ja-JP" altLang="en-US" sz="900" b="1" dirty="0"/>
              <a:t>等</a:t>
            </a:r>
            <a:endParaRPr kumimoji="1" lang="en-US" altLang="ja-JP" sz="900" b="1" dirty="0"/>
          </a:p>
          <a:p>
            <a:r>
              <a:rPr lang="ja-JP" altLang="en-US" sz="900" b="1" dirty="0"/>
              <a:t>（部活動含む）</a:t>
            </a:r>
            <a:endParaRPr kumimoji="1" lang="ja-JP" altLang="en-US" sz="900" b="1" dirty="0"/>
          </a:p>
        </p:txBody>
      </p:sp>
      <p:sp>
        <p:nvSpPr>
          <p:cNvPr id="42" name="テキスト ボックス 41"/>
          <p:cNvSpPr txBox="1"/>
          <p:nvPr/>
        </p:nvSpPr>
        <p:spPr>
          <a:xfrm>
            <a:off x="6885781" y="3568554"/>
            <a:ext cx="822325" cy="523220"/>
          </a:xfrm>
          <a:prstGeom prst="rect">
            <a:avLst/>
          </a:prstGeom>
          <a:noFill/>
        </p:spPr>
        <p:txBody>
          <a:bodyPr wrap="square" rtlCol="0">
            <a:spAutoFit/>
          </a:bodyPr>
          <a:lstStyle/>
          <a:p>
            <a:pPr algn="ctr"/>
            <a:r>
              <a:rPr kumimoji="1" lang="ja-JP" altLang="en-US" sz="1400" b="1" dirty="0"/>
              <a:t>総合型クラブ</a:t>
            </a:r>
          </a:p>
        </p:txBody>
      </p:sp>
      <p:sp>
        <p:nvSpPr>
          <p:cNvPr id="44" name="テキスト ボックス 43"/>
          <p:cNvSpPr txBox="1"/>
          <p:nvPr/>
        </p:nvSpPr>
        <p:spPr>
          <a:xfrm>
            <a:off x="8297069" y="3506998"/>
            <a:ext cx="830262" cy="646331"/>
          </a:xfrm>
          <a:prstGeom prst="rect">
            <a:avLst/>
          </a:prstGeom>
          <a:noFill/>
        </p:spPr>
        <p:txBody>
          <a:bodyPr wrap="square" rtlCol="0">
            <a:spAutoFit/>
          </a:bodyPr>
          <a:lstStyle/>
          <a:p>
            <a:pPr algn="ctr"/>
            <a:r>
              <a:rPr kumimoji="1" lang="ja-JP" altLang="en-US" sz="900" b="1" dirty="0"/>
              <a:t>その他</a:t>
            </a:r>
            <a:endParaRPr kumimoji="1" lang="en-US" altLang="ja-JP" sz="900" b="1" dirty="0"/>
          </a:p>
          <a:p>
            <a:pPr algn="ctr"/>
            <a:r>
              <a:rPr kumimoji="1" lang="ja-JP" altLang="en-US" sz="900" b="1" dirty="0"/>
              <a:t>非営利の地域スポーツクラブ</a:t>
            </a:r>
          </a:p>
        </p:txBody>
      </p:sp>
      <p:sp>
        <p:nvSpPr>
          <p:cNvPr id="45" name="テキスト ボックス 44"/>
          <p:cNvSpPr txBox="1"/>
          <p:nvPr/>
        </p:nvSpPr>
        <p:spPr>
          <a:xfrm>
            <a:off x="9008269" y="3563030"/>
            <a:ext cx="830262" cy="646331"/>
          </a:xfrm>
          <a:prstGeom prst="rect">
            <a:avLst/>
          </a:prstGeom>
          <a:noFill/>
        </p:spPr>
        <p:txBody>
          <a:bodyPr wrap="square" rtlCol="0">
            <a:spAutoFit/>
          </a:bodyPr>
          <a:lstStyle/>
          <a:p>
            <a:pPr algn="ctr"/>
            <a:r>
              <a:rPr kumimoji="1" lang="ja-JP" altLang="en-US" sz="900" b="1" dirty="0"/>
              <a:t>営利企業による</a:t>
            </a:r>
            <a:endParaRPr kumimoji="1" lang="en-US" altLang="ja-JP" sz="900" b="1" dirty="0"/>
          </a:p>
          <a:p>
            <a:pPr algn="ctr"/>
            <a:r>
              <a:rPr kumimoji="1" lang="ja-JP" altLang="en-US" sz="900" b="1" dirty="0"/>
              <a:t>スポーツクラブ</a:t>
            </a:r>
          </a:p>
        </p:txBody>
      </p:sp>
      <p:sp>
        <p:nvSpPr>
          <p:cNvPr id="46" name="テキスト ボックス 45"/>
          <p:cNvSpPr txBox="1"/>
          <p:nvPr/>
        </p:nvSpPr>
        <p:spPr>
          <a:xfrm>
            <a:off x="9838531" y="3308155"/>
            <a:ext cx="1108869" cy="1015663"/>
          </a:xfrm>
          <a:prstGeom prst="rect">
            <a:avLst/>
          </a:prstGeom>
          <a:solidFill>
            <a:schemeClr val="bg1"/>
          </a:solidFill>
          <a:ln>
            <a:solidFill>
              <a:schemeClr val="tx1"/>
            </a:solidFill>
          </a:ln>
        </p:spPr>
        <p:txBody>
          <a:bodyPr wrap="square" rtlCol="0">
            <a:spAutoFit/>
          </a:bodyPr>
          <a:lstStyle/>
          <a:p>
            <a:pPr algn="ctr"/>
            <a:r>
              <a:rPr kumimoji="1" lang="ja-JP" altLang="en-US" sz="1200" b="1" u="sng" dirty="0"/>
              <a:t>ニーズの受け皿がない</a:t>
            </a:r>
            <a:endParaRPr kumimoji="1" lang="en-US" altLang="ja-JP" sz="1200" b="1" u="sng" dirty="0"/>
          </a:p>
          <a:p>
            <a:pPr algn="ctr"/>
            <a:r>
              <a:rPr kumimoji="1" lang="ja-JP" altLang="en-US" sz="1200" b="1" u="sng" dirty="0"/>
              <a:t>又は</a:t>
            </a:r>
            <a:endParaRPr kumimoji="1" lang="en-US" altLang="ja-JP" sz="1200" b="1" u="sng" dirty="0"/>
          </a:p>
          <a:p>
            <a:pPr algn="ctr"/>
            <a:r>
              <a:rPr kumimoji="1" lang="ja-JP" altLang="en-US" sz="1200" b="1" u="sng" dirty="0"/>
              <a:t>不十分な部分（未組織</a:t>
            </a:r>
            <a:r>
              <a:rPr kumimoji="1" lang="ja-JP" altLang="en-US" sz="1200" b="1" dirty="0"/>
              <a:t>）</a:t>
            </a:r>
          </a:p>
        </p:txBody>
      </p:sp>
      <p:sp>
        <p:nvSpPr>
          <p:cNvPr id="47" name="下矢印 46"/>
          <p:cNvSpPr/>
          <p:nvPr/>
        </p:nvSpPr>
        <p:spPr>
          <a:xfrm>
            <a:off x="7885509" y="4091774"/>
            <a:ext cx="190500" cy="3130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テキスト ボックス 47"/>
          <p:cNvSpPr txBox="1"/>
          <p:nvPr/>
        </p:nvSpPr>
        <p:spPr>
          <a:xfrm>
            <a:off x="6305550" y="5840850"/>
            <a:ext cx="4915444" cy="923330"/>
          </a:xfrm>
          <a:prstGeom prst="rect">
            <a:avLst/>
          </a:prstGeom>
          <a:noFill/>
        </p:spPr>
        <p:txBody>
          <a:bodyPr wrap="square" rtlCol="0">
            <a:spAutoFit/>
          </a:bodyPr>
          <a:lstStyle/>
          <a:p>
            <a:r>
              <a:rPr lang="en-US" altLang="ja-JP" b="1" dirty="0">
                <a:solidFill>
                  <a:srgbClr val="00B050"/>
                </a:solidFill>
              </a:rPr>
              <a:t>※</a:t>
            </a:r>
            <a:r>
              <a:rPr lang="ja-JP" altLang="en-US" b="1" dirty="0">
                <a:solidFill>
                  <a:srgbClr val="00B050"/>
                </a:solidFill>
              </a:rPr>
              <a:t>「スポーツ少年団」の名称では、従前の小学生を主な対象とした団体というイメージから脱却できていない。</a:t>
            </a:r>
            <a:r>
              <a:rPr lang="ja-JP" altLang="en-US" b="1" u="sng" dirty="0">
                <a:solidFill>
                  <a:srgbClr val="00B050"/>
                </a:solidFill>
              </a:rPr>
              <a:t>名称変更の必要性</a:t>
            </a:r>
            <a:endParaRPr kumimoji="1" lang="ja-JP" altLang="en-US" b="1" u="sng" dirty="0">
              <a:solidFill>
                <a:srgbClr val="00B050"/>
              </a:solidFill>
            </a:endParaRPr>
          </a:p>
        </p:txBody>
      </p:sp>
      <p:sp>
        <p:nvSpPr>
          <p:cNvPr id="49" name="正方形/長方形 48"/>
          <p:cNvSpPr/>
          <p:nvPr/>
        </p:nvSpPr>
        <p:spPr>
          <a:xfrm>
            <a:off x="9817100" y="1691720"/>
            <a:ext cx="1536700" cy="393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43" name="タイトル 1"/>
          <p:cNvSpPr>
            <a:spLocks noGrp="1"/>
          </p:cNvSpPr>
          <p:nvPr>
            <p:ph type="title"/>
          </p:nvPr>
        </p:nvSpPr>
        <p:spPr>
          <a:xfrm>
            <a:off x="838200" y="365125"/>
            <a:ext cx="10515600" cy="915986"/>
          </a:xfrm>
        </p:spPr>
        <p:txBody>
          <a:bodyPr>
            <a:noAutofit/>
          </a:bodyPr>
          <a:lstStyle/>
          <a:p>
            <a:r>
              <a:rPr kumimoji="1" lang="ja-JP" altLang="en-US" sz="3200" b="1" dirty="0">
                <a:solidFill>
                  <a:srgbClr val="0070C0"/>
                </a:solidFill>
              </a:rPr>
              <a:t>「スポーツ少年団改革プラン</a:t>
            </a:r>
            <a:r>
              <a:rPr kumimoji="1" lang="en-US" altLang="ja-JP" sz="3200" b="1" dirty="0">
                <a:solidFill>
                  <a:srgbClr val="0070C0"/>
                </a:solidFill>
              </a:rPr>
              <a:t>2022</a:t>
            </a:r>
            <a:r>
              <a:rPr kumimoji="1" lang="ja-JP" altLang="en-US" sz="3200" b="1" dirty="0">
                <a:solidFill>
                  <a:srgbClr val="0070C0"/>
                </a:solidFill>
              </a:rPr>
              <a:t>」が意図する</a:t>
            </a:r>
            <a:br>
              <a:rPr kumimoji="1" lang="en-US" altLang="ja-JP" sz="3200" b="1" dirty="0">
                <a:solidFill>
                  <a:srgbClr val="0070C0"/>
                </a:solidFill>
              </a:rPr>
            </a:br>
            <a:r>
              <a:rPr kumimoji="1" lang="ja-JP" altLang="en-US" sz="3200" b="1" dirty="0">
                <a:solidFill>
                  <a:srgbClr val="0070C0"/>
                </a:solidFill>
              </a:rPr>
              <a:t>　　　　　　　　　スポーツ少年団の方向性のイメージ</a:t>
            </a:r>
          </a:p>
        </p:txBody>
      </p:sp>
    </p:spTree>
    <p:extLst>
      <p:ext uri="{BB962C8B-B14F-4D97-AF65-F5344CB8AC3E}">
        <p14:creationId xmlns:p14="http://schemas.microsoft.com/office/powerpoint/2010/main" val="4276934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9033074" y="2641643"/>
            <a:ext cx="1822052" cy="2445864"/>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正方形/長方形 29"/>
          <p:cNvSpPr/>
          <p:nvPr/>
        </p:nvSpPr>
        <p:spPr>
          <a:xfrm>
            <a:off x="8091421" y="4094246"/>
            <a:ext cx="2652779" cy="666112"/>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sz="1400" b="1" dirty="0">
                <a:solidFill>
                  <a:schemeClr val="tx1"/>
                </a:solidFill>
              </a:rPr>
              <a:t>※</a:t>
            </a:r>
            <a:r>
              <a:rPr kumimoji="1" lang="ja-JP" altLang="en-US" sz="1400" b="1" dirty="0">
                <a:solidFill>
                  <a:schemeClr val="tx1"/>
                </a:solidFill>
              </a:rPr>
              <a:t>連携方法を検討</a:t>
            </a:r>
          </a:p>
        </p:txBody>
      </p:sp>
      <p:sp>
        <p:nvSpPr>
          <p:cNvPr id="3" name="正方形/長方形 2"/>
          <p:cNvSpPr/>
          <p:nvPr/>
        </p:nvSpPr>
        <p:spPr>
          <a:xfrm>
            <a:off x="838200" y="1679020"/>
            <a:ext cx="8978900" cy="3937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2000" b="1" dirty="0"/>
              <a:t>スポーツ団体におけるスポーツ少年団の立ち位置イメージ</a:t>
            </a:r>
            <a:endParaRPr kumimoji="1" lang="ja-JP" altLang="en-US" sz="2000" b="1" dirty="0"/>
          </a:p>
        </p:txBody>
      </p:sp>
      <p:sp>
        <p:nvSpPr>
          <p:cNvPr id="4" name="テキスト ボックス 3"/>
          <p:cNvSpPr txBox="1"/>
          <p:nvPr/>
        </p:nvSpPr>
        <p:spPr>
          <a:xfrm>
            <a:off x="698500" y="1309688"/>
            <a:ext cx="8470900" cy="400110"/>
          </a:xfrm>
          <a:prstGeom prst="rect">
            <a:avLst/>
          </a:prstGeom>
          <a:noFill/>
        </p:spPr>
        <p:txBody>
          <a:bodyPr wrap="square" rtlCol="0">
            <a:spAutoFit/>
          </a:bodyPr>
          <a:lstStyle/>
          <a:p>
            <a:r>
              <a:rPr lang="ja-JP" altLang="en-US" sz="2000" b="1" dirty="0">
                <a:solidFill>
                  <a:srgbClr val="FF0000"/>
                </a:solidFill>
              </a:rPr>
              <a:t>２</a:t>
            </a:r>
            <a:r>
              <a:rPr kumimoji="1" lang="ja-JP" altLang="en-US" sz="2000" b="1" dirty="0">
                <a:solidFill>
                  <a:srgbClr val="FF0000"/>
                </a:solidFill>
              </a:rPr>
              <a:t>）</a:t>
            </a:r>
            <a:r>
              <a:rPr lang="ja-JP" altLang="en-US" sz="2000" b="1" dirty="0">
                <a:solidFill>
                  <a:srgbClr val="FF0000"/>
                </a:solidFill>
              </a:rPr>
              <a:t>スポーツ団体におけるスポーツ少年団の立ち位置イメージ（図２）</a:t>
            </a:r>
            <a:endParaRPr kumimoji="1" lang="ja-JP" altLang="en-US" sz="2000" b="1" dirty="0">
              <a:solidFill>
                <a:srgbClr val="FF0000"/>
              </a:solidFill>
            </a:endParaRPr>
          </a:p>
        </p:txBody>
      </p:sp>
      <p:sp>
        <p:nvSpPr>
          <p:cNvPr id="5" name="正方形/長方形 4"/>
          <p:cNvSpPr/>
          <p:nvPr/>
        </p:nvSpPr>
        <p:spPr>
          <a:xfrm>
            <a:off x="9318426" y="1679020"/>
            <a:ext cx="1536700" cy="393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b="1" dirty="0"/>
              <a:t>ＪＳＰＯ</a:t>
            </a:r>
          </a:p>
        </p:txBody>
      </p:sp>
      <p:sp>
        <p:nvSpPr>
          <p:cNvPr id="16" name="横巻き 15"/>
          <p:cNvSpPr/>
          <p:nvPr/>
        </p:nvSpPr>
        <p:spPr>
          <a:xfrm>
            <a:off x="1450975" y="2115496"/>
            <a:ext cx="1828800" cy="427167"/>
          </a:xfrm>
          <a:prstGeom prst="horizontalScroll">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1" name="テキスト ボックス 10"/>
          <p:cNvSpPr txBox="1"/>
          <p:nvPr/>
        </p:nvSpPr>
        <p:spPr>
          <a:xfrm>
            <a:off x="1824435" y="2145354"/>
            <a:ext cx="1288025" cy="430887"/>
          </a:xfrm>
          <a:prstGeom prst="rect">
            <a:avLst/>
          </a:prstGeom>
          <a:noFill/>
        </p:spPr>
        <p:txBody>
          <a:bodyPr wrap="square" rtlCol="0">
            <a:spAutoFit/>
          </a:bodyPr>
          <a:lstStyle/>
          <a:p>
            <a:r>
              <a:rPr kumimoji="1" lang="en-US" altLang="ja-JP" sz="1100" b="1" dirty="0"/>
              <a:t>NF</a:t>
            </a:r>
            <a:r>
              <a:rPr kumimoji="1" lang="ja-JP" altLang="en-US" sz="1100" b="1" dirty="0"/>
              <a:t>・</a:t>
            </a:r>
            <a:r>
              <a:rPr kumimoji="1" lang="en-US" altLang="ja-JP" sz="1100" b="1" dirty="0"/>
              <a:t>PF</a:t>
            </a:r>
            <a:r>
              <a:rPr kumimoji="1" lang="ja-JP" altLang="en-US" sz="1100" b="1" dirty="0"/>
              <a:t>等</a:t>
            </a:r>
            <a:endParaRPr kumimoji="1" lang="en-US" altLang="ja-JP" sz="1100" b="1" dirty="0"/>
          </a:p>
          <a:p>
            <a:r>
              <a:rPr lang="ja-JP" altLang="en-US" sz="1100" b="1" dirty="0"/>
              <a:t>（部活動含む）</a:t>
            </a:r>
            <a:endParaRPr kumimoji="1" lang="ja-JP" altLang="en-US" sz="1100" b="1" dirty="0"/>
          </a:p>
        </p:txBody>
      </p:sp>
      <p:sp>
        <p:nvSpPr>
          <p:cNvPr id="17" name="横巻き 16"/>
          <p:cNvSpPr/>
          <p:nvPr/>
        </p:nvSpPr>
        <p:spPr>
          <a:xfrm>
            <a:off x="3964649" y="2100176"/>
            <a:ext cx="1828800" cy="427167"/>
          </a:xfrm>
          <a:prstGeom prst="horizontalScroll">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8" name="横巻き 17"/>
          <p:cNvSpPr/>
          <p:nvPr/>
        </p:nvSpPr>
        <p:spPr>
          <a:xfrm>
            <a:off x="6497174" y="2100176"/>
            <a:ext cx="1828800" cy="427167"/>
          </a:xfrm>
          <a:prstGeom prst="horizontalScroll">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9" name="横巻き 18"/>
          <p:cNvSpPr/>
          <p:nvPr/>
        </p:nvSpPr>
        <p:spPr>
          <a:xfrm>
            <a:off x="9029700" y="2100176"/>
            <a:ext cx="1828800" cy="427167"/>
          </a:xfrm>
          <a:prstGeom prst="horizontalScroll">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2" name="テキスト ボックス 11"/>
          <p:cNvSpPr txBox="1"/>
          <p:nvPr/>
        </p:nvSpPr>
        <p:spPr>
          <a:xfrm>
            <a:off x="4124193" y="2138488"/>
            <a:ext cx="1780218" cy="430887"/>
          </a:xfrm>
          <a:prstGeom prst="rect">
            <a:avLst/>
          </a:prstGeom>
          <a:noFill/>
        </p:spPr>
        <p:txBody>
          <a:bodyPr wrap="square" rtlCol="0">
            <a:spAutoFit/>
          </a:bodyPr>
          <a:lstStyle/>
          <a:p>
            <a:pPr algn="ctr"/>
            <a:r>
              <a:rPr kumimoji="1" lang="ja-JP" altLang="en-US" sz="1100" b="1" dirty="0"/>
              <a:t>総合型クラブ</a:t>
            </a:r>
            <a:endParaRPr kumimoji="1" lang="en-US" altLang="ja-JP" sz="1100" b="1" dirty="0"/>
          </a:p>
          <a:p>
            <a:pPr algn="ctr"/>
            <a:r>
              <a:rPr lang="ja-JP" altLang="en-US" sz="1100" b="1" dirty="0"/>
              <a:t>（地域スポーツクラブ）</a:t>
            </a:r>
            <a:endParaRPr kumimoji="1" lang="ja-JP" altLang="en-US" sz="1100" b="1" dirty="0"/>
          </a:p>
        </p:txBody>
      </p:sp>
      <p:sp>
        <p:nvSpPr>
          <p:cNvPr id="14" name="テキスト ボックス 13"/>
          <p:cNvSpPr txBox="1"/>
          <p:nvPr/>
        </p:nvSpPr>
        <p:spPr>
          <a:xfrm>
            <a:off x="6731726" y="2145354"/>
            <a:ext cx="1471747" cy="430887"/>
          </a:xfrm>
          <a:prstGeom prst="rect">
            <a:avLst/>
          </a:prstGeom>
          <a:noFill/>
        </p:spPr>
        <p:txBody>
          <a:bodyPr wrap="square" rtlCol="0">
            <a:spAutoFit/>
          </a:bodyPr>
          <a:lstStyle/>
          <a:p>
            <a:pPr algn="ctr"/>
            <a:r>
              <a:rPr kumimoji="1" lang="ja-JP" altLang="en-US" sz="1100" b="1" dirty="0"/>
              <a:t>その他非営利の</a:t>
            </a:r>
            <a:endParaRPr kumimoji="1" lang="en-US" altLang="ja-JP" sz="1100" b="1" dirty="0"/>
          </a:p>
          <a:p>
            <a:pPr algn="ctr"/>
            <a:r>
              <a:rPr kumimoji="1" lang="ja-JP" altLang="en-US" sz="1100" b="1" dirty="0"/>
              <a:t>地域スポーツクラブ</a:t>
            </a:r>
          </a:p>
        </p:txBody>
      </p:sp>
      <p:sp>
        <p:nvSpPr>
          <p:cNvPr id="15" name="テキスト ボックス 14"/>
          <p:cNvSpPr txBox="1"/>
          <p:nvPr/>
        </p:nvSpPr>
        <p:spPr>
          <a:xfrm>
            <a:off x="9393635" y="2138488"/>
            <a:ext cx="1239531" cy="430887"/>
          </a:xfrm>
          <a:prstGeom prst="rect">
            <a:avLst/>
          </a:prstGeom>
          <a:noFill/>
        </p:spPr>
        <p:txBody>
          <a:bodyPr wrap="square" rtlCol="0">
            <a:spAutoFit/>
          </a:bodyPr>
          <a:lstStyle/>
          <a:p>
            <a:pPr algn="ctr"/>
            <a:r>
              <a:rPr kumimoji="1" lang="ja-JP" altLang="en-US" sz="1100" b="1" dirty="0"/>
              <a:t>営利企業による</a:t>
            </a:r>
            <a:endParaRPr kumimoji="1" lang="en-US" altLang="ja-JP" sz="1100" b="1" dirty="0"/>
          </a:p>
          <a:p>
            <a:pPr algn="ctr"/>
            <a:r>
              <a:rPr kumimoji="1" lang="ja-JP" altLang="en-US" sz="1100" b="1" dirty="0"/>
              <a:t>スポーツクラブ</a:t>
            </a:r>
          </a:p>
        </p:txBody>
      </p:sp>
      <p:sp>
        <p:nvSpPr>
          <p:cNvPr id="20" name="正方形/長方形 19"/>
          <p:cNvSpPr/>
          <p:nvPr/>
        </p:nvSpPr>
        <p:spPr>
          <a:xfrm>
            <a:off x="1454349" y="2641643"/>
            <a:ext cx="1822052" cy="2445864"/>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3968023" y="2641643"/>
            <a:ext cx="1822052" cy="2445864"/>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6500548" y="2641643"/>
            <a:ext cx="1822052" cy="2445864"/>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3098800" y="4317999"/>
            <a:ext cx="5223800" cy="442359"/>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652798" y="4327686"/>
            <a:ext cx="1828899" cy="492443"/>
          </a:xfrm>
          <a:prstGeom prst="rect">
            <a:avLst/>
          </a:prstGeom>
          <a:noFill/>
        </p:spPr>
        <p:txBody>
          <a:bodyPr wrap="square" rtlCol="0">
            <a:spAutoFit/>
          </a:bodyPr>
          <a:lstStyle/>
          <a:p>
            <a:pPr algn="ctr"/>
            <a:r>
              <a:rPr lang="ja-JP" altLang="en-US" sz="1400" b="1" dirty="0"/>
              <a:t>スポーツ少年団</a:t>
            </a:r>
            <a:endParaRPr lang="en-US" altLang="ja-JP" sz="1400" b="1" dirty="0"/>
          </a:p>
          <a:p>
            <a:pPr algn="ctr"/>
            <a:r>
              <a:rPr kumimoji="1" lang="en-US" altLang="ja-JP" sz="1200" b="1" u="sng" dirty="0"/>
              <a:t>※</a:t>
            </a:r>
            <a:r>
              <a:rPr kumimoji="1" lang="ja-JP" altLang="en-US" sz="1200" b="1" u="sng" dirty="0"/>
              <a:t>名称変更の検討</a:t>
            </a:r>
          </a:p>
        </p:txBody>
      </p:sp>
      <p:sp>
        <p:nvSpPr>
          <p:cNvPr id="24" name="角丸四角形 23"/>
          <p:cNvSpPr/>
          <p:nvPr/>
        </p:nvSpPr>
        <p:spPr>
          <a:xfrm>
            <a:off x="1370409" y="4094246"/>
            <a:ext cx="7127082" cy="22375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FF0000"/>
                </a:solidFill>
              </a:rPr>
              <a:t>スポーツ少年団（日本のジュニア・ユーススポーツの中核組織（統括組織）へ拡充）</a:t>
            </a:r>
            <a:endParaRPr kumimoji="1" lang="ja-JP" altLang="en-US" sz="1400" b="1" dirty="0">
              <a:solidFill>
                <a:srgbClr val="FF0000"/>
              </a:solidFill>
            </a:endParaRPr>
          </a:p>
        </p:txBody>
      </p:sp>
      <p:sp>
        <p:nvSpPr>
          <p:cNvPr id="27" name="正方形/長方形 26"/>
          <p:cNvSpPr/>
          <p:nvPr/>
        </p:nvSpPr>
        <p:spPr>
          <a:xfrm>
            <a:off x="1464635" y="4339069"/>
            <a:ext cx="1647825" cy="432672"/>
          </a:xfrm>
          <a:prstGeom prst="rect">
            <a:avLst/>
          </a:prstGeom>
          <a:pattFill prst="pct20">
            <a:fgClr>
              <a:schemeClr val="tx1"/>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直角三角形 27"/>
          <p:cNvSpPr/>
          <p:nvPr/>
        </p:nvSpPr>
        <p:spPr>
          <a:xfrm flipH="1">
            <a:off x="1702760" y="4339069"/>
            <a:ext cx="1409700" cy="432673"/>
          </a:xfrm>
          <a:prstGeom prst="rtTriangl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テキスト ボックス 28"/>
          <p:cNvSpPr txBox="1"/>
          <p:nvPr/>
        </p:nvSpPr>
        <p:spPr>
          <a:xfrm>
            <a:off x="1435498" y="4369935"/>
            <a:ext cx="1822052" cy="430887"/>
          </a:xfrm>
          <a:prstGeom prst="rect">
            <a:avLst/>
          </a:prstGeom>
          <a:noFill/>
        </p:spPr>
        <p:txBody>
          <a:bodyPr wrap="square" rtlCol="0">
            <a:spAutoFit/>
          </a:bodyPr>
          <a:lstStyle/>
          <a:p>
            <a:r>
              <a:rPr kumimoji="1" lang="en-US" altLang="ja-JP" sz="1100" b="1" dirty="0"/>
              <a:t>NF</a:t>
            </a:r>
            <a:r>
              <a:rPr kumimoji="1" lang="ja-JP" altLang="en-US" sz="1100" b="1" dirty="0"/>
              <a:t>・</a:t>
            </a:r>
            <a:r>
              <a:rPr kumimoji="1" lang="en-US" altLang="ja-JP" sz="1100" b="1" dirty="0"/>
              <a:t>PF</a:t>
            </a:r>
            <a:r>
              <a:rPr lang="ja-JP" altLang="en-US" sz="1100" b="1" dirty="0"/>
              <a:t>等のジュニア・ユース部門との連携</a:t>
            </a:r>
            <a:endParaRPr kumimoji="1" lang="en-US" altLang="ja-JP" sz="1100" b="1" dirty="0"/>
          </a:p>
        </p:txBody>
      </p:sp>
      <p:sp>
        <p:nvSpPr>
          <p:cNvPr id="31" name="テキスト ボックス 30"/>
          <p:cNvSpPr txBox="1"/>
          <p:nvPr/>
        </p:nvSpPr>
        <p:spPr>
          <a:xfrm>
            <a:off x="439242" y="2479252"/>
            <a:ext cx="840216" cy="261610"/>
          </a:xfrm>
          <a:prstGeom prst="rect">
            <a:avLst/>
          </a:prstGeom>
          <a:noFill/>
        </p:spPr>
        <p:txBody>
          <a:bodyPr wrap="square" rtlCol="0">
            <a:spAutoFit/>
          </a:bodyPr>
          <a:lstStyle/>
          <a:p>
            <a:r>
              <a:rPr kumimoji="1" lang="ja-JP" altLang="en-US" sz="1100" b="1" dirty="0"/>
              <a:t>対象年齢</a:t>
            </a:r>
          </a:p>
        </p:txBody>
      </p:sp>
      <p:sp>
        <p:nvSpPr>
          <p:cNvPr id="32" name="テキスト ボックス 31"/>
          <p:cNvSpPr txBox="1"/>
          <p:nvPr/>
        </p:nvSpPr>
        <p:spPr>
          <a:xfrm>
            <a:off x="535578" y="2725883"/>
            <a:ext cx="637488" cy="261610"/>
          </a:xfrm>
          <a:prstGeom prst="rect">
            <a:avLst/>
          </a:prstGeom>
          <a:noFill/>
        </p:spPr>
        <p:txBody>
          <a:bodyPr wrap="square" rtlCol="0">
            <a:spAutoFit/>
          </a:bodyPr>
          <a:lstStyle/>
          <a:p>
            <a:r>
              <a:rPr kumimoji="1" lang="en-US" altLang="ja-JP" sz="1100" b="1" dirty="0"/>
              <a:t>100</a:t>
            </a:r>
            <a:r>
              <a:rPr kumimoji="1" lang="ja-JP" altLang="en-US" sz="1100" b="1" dirty="0"/>
              <a:t>歳</a:t>
            </a:r>
          </a:p>
        </p:txBody>
      </p:sp>
      <p:sp>
        <p:nvSpPr>
          <p:cNvPr id="33" name="テキスト ボックス 32"/>
          <p:cNvSpPr txBox="1"/>
          <p:nvPr/>
        </p:nvSpPr>
        <p:spPr>
          <a:xfrm>
            <a:off x="439242" y="4118873"/>
            <a:ext cx="804135" cy="261610"/>
          </a:xfrm>
          <a:prstGeom prst="rect">
            <a:avLst/>
          </a:prstGeom>
          <a:noFill/>
        </p:spPr>
        <p:txBody>
          <a:bodyPr wrap="square" rtlCol="0">
            <a:spAutoFit/>
          </a:bodyPr>
          <a:lstStyle/>
          <a:p>
            <a:r>
              <a:rPr kumimoji="1" lang="ja-JP" altLang="en-US" sz="1100" b="1" dirty="0"/>
              <a:t>概ね</a:t>
            </a:r>
            <a:r>
              <a:rPr kumimoji="1" lang="en-US" altLang="ja-JP" sz="1100" b="1" dirty="0"/>
              <a:t>18</a:t>
            </a:r>
            <a:r>
              <a:rPr kumimoji="1" lang="ja-JP" altLang="en-US" sz="1100" b="1" dirty="0"/>
              <a:t>歳</a:t>
            </a:r>
          </a:p>
        </p:txBody>
      </p:sp>
      <p:sp>
        <p:nvSpPr>
          <p:cNvPr id="34" name="テキスト ボックス 33"/>
          <p:cNvSpPr txBox="1"/>
          <p:nvPr/>
        </p:nvSpPr>
        <p:spPr>
          <a:xfrm>
            <a:off x="825237" y="4756237"/>
            <a:ext cx="418140" cy="230832"/>
          </a:xfrm>
          <a:prstGeom prst="rect">
            <a:avLst/>
          </a:prstGeom>
          <a:noFill/>
        </p:spPr>
        <p:txBody>
          <a:bodyPr wrap="square" rtlCol="0">
            <a:spAutoFit/>
          </a:bodyPr>
          <a:lstStyle/>
          <a:p>
            <a:r>
              <a:rPr kumimoji="1" lang="ja-JP" altLang="en-US" sz="900" dirty="0"/>
              <a:t>３歳</a:t>
            </a:r>
          </a:p>
        </p:txBody>
      </p:sp>
      <p:sp>
        <p:nvSpPr>
          <p:cNvPr id="35" name="テキスト ボックス 34"/>
          <p:cNvSpPr txBox="1"/>
          <p:nvPr/>
        </p:nvSpPr>
        <p:spPr>
          <a:xfrm>
            <a:off x="825237" y="4972090"/>
            <a:ext cx="418140" cy="230832"/>
          </a:xfrm>
          <a:prstGeom prst="rect">
            <a:avLst/>
          </a:prstGeom>
          <a:noFill/>
        </p:spPr>
        <p:txBody>
          <a:bodyPr wrap="square" rtlCol="0">
            <a:spAutoFit/>
          </a:bodyPr>
          <a:lstStyle/>
          <a:p>
            <a:r>
              <a:rPr kumimoji="1" lang="ja-JP" altLang="en-US" sz="900" dirty="0"/>
              <a:t>０歳</a:t>
            </a:r>
          </a:p>
        </p:txBody>
      </p:sp>
      <p:sp>
        <p:nvSpPr>
          <p:cNvPr id="36" name="左矢印 35"/>
          <p:cNvSpPr/>
          <p:nvPr/>
        </p:nvSpPr>
        <p:spPr>
          <a:xfrm>
            <a:off x="5649831" y="3377768"/>
            <a:ext cx="892338" cy="58059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テキスト ボックス 36"/>
          <p:cNvSpPr txBox="1"/>
          <p:nvPr/>
        </p:nvSpPr>
        <p:spPr>
          <a:xfrm>
            <a:off x="4467497" y="3008435"/>
            <a:ext cx="3396343" cy="430887"/>
          </a:xfrm>
          <a:prstGeom prst="rect">
            <a:avLst/>
          </a:prstGeom>
          <a:noFill/>
        </p:spPr>
        <p:txBody>
          <a:bodyPr wrap="square" rtlCol="0">
            <a:spAutoFit/>
          </a:bodyPr>
          <a:lstStyle/>
          <a:p>
            <a:r>
              <a:rPr kumimoji="1" lang="ja-JP" altLang="en-US" sz="1100" b="1" dirty="0"/>
              <a:t>将来的には「地域スポーツクラブ登録制度」に基づき各種地域スポーツクラブ（非営利）を統括</a:t>
            </a:r>
          </a:p>
        </p:txBody>
      </p:sp>
      <p:sp>
        <p:nvSpPr>
          <p:cNvPr id="38" name="テキスト ボックス 37"/>
          <p:cNvSpPr txBox="1"/>
          <p:nvPr/>
        </p:nvSpPr>
        <p:spPr>
          <a:xfrm>
            <a:off x="6278626" y="5202922"/>
            <a:ext cx="4576500" cy="954107"/>
          </a:xfrm>
          <a:prstGeom prst="rect">
            <a:avLst/>
          </a:prstGeom>
          <a:noFill/>
          <a:ln>
            <a:solidFill>
              <a:schemeClr val="tx1"/>
            </a:solidFill>
          </a:ln>
        </p:spPr>
        <p:txBody>
          <a:bodyPr wrap="square" rtlCol="0">
            <a:spAutoFit/>
          </a:bodyPr>
          <a:lstStyle/>
          <a:p>
            <a:r>
              <a:rPr kumimoji="1" lang="ja-JP" altLang="en-US" sz="1400" b="1" dirty="0">
                <a:solidFill>
                  <a:srgbClr val="FF0000"/>
                </a:solidFill>
              </a:rPr>
              <a:t>ステップ① </a:t>
            </a:r>
            <a:r>
              <a:rPr lang="ja-JP" altLang="en-US" sz="1400" b="1" dirty="0"/>
              <a:t>ＪＳＰＯの組織内の総合型クラブとスポーツ少年団の登録制度上の統合を実施→総合型クラブと連携することにより、部活動との連携等を促進しやすくする。</a:t>
            </a:r>
            <a:endParaRPr lang="en-US" altLang="ja-JP" sz="1400" b="1" dirty="0"/>
          </a:p>
        </p:txBody>
      </p:sp>
      <p:sp>
        <p:nvSpPr>
          <p:cNvPr id="39" name="テキスト ボックス 38"/>
          <p:cNvSpPr txBox="1"/>
          <p:nvPr/>
        </p:nvSpPr>
        <p:spPr>
          <a:xfrm>
            <a:off x="1513219" y="5223393"/>
            <a:ext cx="4120687" cy="1169551"/>
          </a:xfrm>
          <a:prstGeom prst="rect">
            <a:avLst/>
          </a:prstGeom>
          <a:noFill/>
          <a:ln>
            <a:solidFill>
              <a:schemeClr val="tx1"/>
            </a:solidFill>
          </a:ln>
        </p:spPr>
        <p:txBody>
          <a:bodyPr wrap="square" rtlCol="0">
            <a:spAutoFit/>
          </a:bodyPr>
          <a:lstStyle/>
          <a:p>
            <a:r>
              <a:rPr kumimoji="1" lang="ja-JP" altLang="en-US" sz="1400" b="1" dirty="0">
                <a:solidFill>
                  <a:srgbClr val="FF0000"/>
                </a:solidFill>
              </a:rPr>
              <a:t>ステップ</a:t>
            </a:r>
            <a:r>
              <a:rPr lang="ja-JP" altLang="en-US" sz="1400" b="1" dirty="0">
                <a:solidFill>
                  <a:srgbClr val="FF0000"/>
                </a:solidFill>
              </a:rPr>
              <a:t>② </a:t>
            </a:r>
            <a:r>
              <a:rPr lang="ja-JP" altLang="en-US" sz="1400" b="1" dirty="0"/>
              <a:t>日本スポーツ少年団が中央競技団体（</a:t>
            </a:r>
            <a:r>
              <a:rPr lang="en-US" altLang="ja-JP" sz="1400" b="1" dirty="0"/>
              <a:t>NF</a:t>
            </a:r>
            <a:r>
              <a:rPr lang="ja-JP" altLang="en-US" sz="1400" b="1" dirty="0"/>
              <a:t>）等のジュニア・ユース部門との連絡会議により我が国のジュニア・ユーススポーツを主導することで、</a:t>
            </a:r>
            <a:r>
              <a:rPr kumimoji="1" lang="ja-JP" altLang="en-US" sz="1400" b="1" dirty="0"/>
              <a:t>スポーツ少年団が全国の地域スポーツクラブの中核となる。</a:t>
            </a:r>
            <a:endParaRPr kumimoji="1" lang="en-US" altLang="ja-JP" sz="1400" b="1" dirty="0"/>
          </a:p>
        </p:txBody>
      </p:sp>
      <p:sp>
        <p:nvSpPr>
          <p:cNvPr id="40" name="左矢印 39"/>
          <p:cNvSpPr/>
          <p:nvPr/>
        </p:nvSpPr>
        <p:spPr>
          <a:xfrm>
            <a:off x="5668733" y="5568599"/>
            <a:ext cx="496935" cy="58059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7" name="直線矢印コネクタ 6"/>
          <p:cNvCxnSpPr/>
          <p:nvPr/>
        </p:nvCxnSpPr>
        <p:spPr>
          <a:xfrm flipH="1" flipV="1">
            <a:off x="5680091" y="4756237"/>
            <a:ext cx="598535" cy="467157"/>
          </a:xfrm>
          <a:prstGeom prst="straightConnector1">
            <a:avLst/>
          </a:prstGeom>
          <a:ln>
            <a:headEnd type="none" w="med" len="med"/>
            <a:tailEnd type="triangle" w="lg" len="lg"/>
          </a:ln>
        </p:spPr>
        <p:style>
          <a:lnRef idx="1">
            <a:schemeClr val="dk1"/>
          </a:lnRef>
          <a:fillRef idx="0">
            <a:schemeClr val="dk1"/>
          </a:fillRef>
          <a:effectRef idx="0">
            <a:schemeClr val="dk1"/>
          </a:effectRef>
          <a:fontRef idx="minor">
            <a:schemeClr val="tx1"/>
          </a:fontRef>
        </p:style>
      </p:cxnSp>
      <p:sp>
        <p:nvSpPr>
          <p:cNvPr id="41" name="タイトル 1"/>
          <p:cNvSpPr>
            <a:spLocks noGrp="1"/>
          </p:cNvSpPr>
          <p:nvPr>
            <p:ph type="title"/>
          </p:nvPr>
        </p:nvSpPr>
        <p:spPr>
          <a:xfrm>
            <a:off x="838200" y="365125"/>
            <a:ext cx="10515600" cy="938436"/>
          </a:xfrm>
        </p:spPr>
        <p:txBody>
          <a:bodyPr>
            <a:noAutofit/>
          </a:bodyPr>
          <a:lstStyle/>
          <a:p>
            <a:r>
              <a:rPr kumimoji="1" lang="ja-JP" altLang="en-US" sz="3200" b="1" dirty="0">
                <a:solidFill>
                  <a:srgbClr val="0070C0"/>
                </a:solidFill>
              </a:rPr>
              <a:t>「スポーツ少年団改革プラン</a:t>
            </a:r>
            <a:r>
              <a:rPr kumimoji="1" lang="en-US" altLang="ja-JP" sz="3200" b="1" dirty="0">
                <a:solidFill>
                  <a:srgbClr val="0070C0"/>
                </a:solidFill>
              </a:rPr>
              <a:t>2022</a:t>
            </a:r>
            <a:r>
              <a:rPr kumimoji="1" lang="ja-JP" altLang="en-US" sz="3200" b="1" dirty="0">
                <a:solidFill>
                  <a:srgbClr val="0070C0"/>
                </a:solidFill>
              </a:rPr>
              <a:t>」が意図する</a:t>
            </a:r>
            <a:br>
              <a:rPr kumimoji="1" lang="en-US" altLang="ja-JP" sz="3200" b="1" dirty="0">
                <a:solidFill>
                  <a:srgbClr val="0070C0"/>
                </a:solidFill>
              </a:rPr>
            </a:br>
            <a:r>
              <a:rPr lang="ja-JP" altLang="en-US" sz="3200" b="1" dirty="0">
                <a:solidFill>
                  <a:srgbClr val="0070C0"/>
                </a:solidFill>
              </a:rPr>
              <a:t>　　　　　　　　　スポーツ</a:t>
            </a:r>
            <a:r>
              <a:rPr kumimoji="1" lang="ja-JP" altLang="en-US" sz="3200" b="1" dirty="0">
                <a:solidFill>
                  <a:srgbClr val="0070C0"/>
                </a:solidFill>
              </a:rPr>
              <a:t>少年団の</a:t>
            </a:r>
            <a:r>
              <a:rPr lang="ja-JP" altLang="en-US" sz="3200" b="1" dirty="0">
                <a:solidFill>
                  <a:srgbClr val="0070C0"/>
                </a:solidFill>
              </a:rPr>
              <a:t>方向性のイメージ</a:t>
            </a:r>
            <a:endParaRPr kumimoji="1" lang="ja-JP" altLang="en-US" sz="3200" b="1" dirty="0">
              <a:solidFill>
                <a:srgbClr val="0070C0"/>
              </a:solidFill>
            </a:endParaRPr>
          </a:p>
        </p:txBody>
      </p:sp>
    </p:spTree>
    <p:extLst>
      <p:ext uri="{BB962C8B-B14F-4D97-AF65-F5344CB8AC3E}">
        <p14:creationId xmlns:p14="http://schemas.microsoft.com/office/powerpoint/2010/main" val="4271886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592535" y="2603635"/>
            <a:ext cx="577651" cy="3496274"/>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73" name="直線コネクタ 72"/>
          <p:cNvCxnSpPr/>
          <p:nvPr/>
        </p:nvCxnSpPr>
        <p:spPr>
          <a:xfrm flipH="1">
            <a:off x="505342" y="5249594"/>
            <a:ext cx="1248362" cy="0"/>
          </a:xfrm>
          <a:prstGeom prst="line">
            <a:avLst/>
          </a:prstGeom>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a:xfrm flipH="1">
            <a:off x="516588" y="4811953"/>
            <a:ext cx="1403047" cy="0"/>
          </a:xfrm>
          <a:prstGeom prst="line">
            <a:avLst/>
          </a:prstGeom>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a:off x="501415" y="4032218"/>
            <a:ext cx="1676843" cy="0"/>
          </a:xfrm>
          <a:prstGeom prst="line">
            <a:avLst/>
          </a:prstGeom>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a:off x="491538" y="3368810"/>
            <a:ext cx="1946997" cy="0"/>
          </a:xfrm>
          <a:prstGeom prst="line">
            <a:avLst/>
          </a:prstGeom>
        </p:spPr>
        <p:style>
          <a:lnRef idx="1">
            <a:schemeClr val="dk1"/>
          </a:lnRef>
          <a:fillRef idx="0">
            <a:schemeClr val="dk1"/>
          </a:fillRef>
          <a:effectRef idx="0">
            <a:schemeClr val="dk1"/>
          </a:effectRef>
          <a:fontRef idx="minor">
            <a:schemeClr val="tx1"/>
          </a:fontRef>
        </p:style>
      </p:cxnSp>
      <p:sp>
        <p:nvSpPr>
          <p:cNvPr id="3" name="正方形/長方形 2"/>
          <p:cNvSpPr/>
          <p:nvPr/>
        </p:nvSpPr>
        <p:spPr>
          <a:xfrm>
            <a:off x="748898" y="1640812"/>
            <a:ext cx="8978900" cy="3937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国民のスポーツ志向におけるスポーツ少年団の立ち位置イメージ</a:t>
            </a: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テキスト ボックス 3"/>
          <p:cNvSpPr txBox="1"/>
          <p:nvPr/>
        </p:nvSpPr>
        <p:spPr>
          <a:xfrm>
            <a:off x="609198" y="1271480"/>
            <a:ext cx="84709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solidFill>
                  <a:srgbClr val="FF0000"/>
                </a:solidFill>
                <a:latin typeface="游ゴシック" panose="020F0502020204030204"/>
                <a:ea typeface="游ゴシック" panose="020B0400000000000000" pitchFamily="50" charset="-128"/>
              </a:rPr>
              <a:t>３</a:t>
            </a:r>
            <a:r>
              <a:rPr kumimoji="1" lang="ja-JP" altLang="en-US"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rPr>
              <a:t>）国民のスポーツ志向におけるスポーツ少年団の立ち位置イメージ（図３）</a:t>
            </a:r>
          </a:p>
        </p:txBody>
      </p:sp>
      <p:sp>
        <p:nvSpPr>
          <p:cNvPr id="5" name="正方形/長方形 4"/>
          <p:cNvSpPr/>
          <p:nvPr/>
        </p:nvSpPr>
        <p:spPr>
          <a:xfrm>
            <a:off x="9721603" y="1627224"/>
            <a:ext cx="1536700" cy="393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ＪＳＰＯ</a:t>
            </a:r>
          </a:p>
        </p:txBody>
      </p:sp>
      <p:sp>
        <p:nvSpPr>
          <p:cNvPr id="11" name="テキスト ボックス 10"/>
          <p:cNvSpPr txBox="1"/>
          <p:nvPr/>
        </p:nvSpPr>
        <p:spPr>
          <a:xfrm>
            <a:off x="5270012" y="3662886"/>
            <a:ext cx="1294528"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NF</a:t>
            </a: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a:t>
            </a:r>
            <a:r>
              <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PF</a:t>
            </a: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等</a:t>
            </a:r>
            <a:r>
              <a:rPr lang="ja-JP" altLang="en-US" sz="1100" b="1" dirty="0">
                <a:solidFill>
                  <a:prstClr val="black"/>
                </a:solidFill>
                <a:latin typeface="游ゴシック" panose="020F0502020204030204"/>
                <a:ea typeface="游ゴシック" panose="020B0400000000000000" pitchFamily="50" charset="-128"/>
              </a:rPr>
              <a:t>による</a:t>
            </a:r>
            <a:endParaRPr lang="en-US" altLang="ja-JP" sz="1100" b="1" dirty="0">
              <a:solidFill>
                <a:prstClr val="black"/>
              </a:solidFill>
              <a:latin typeface="游ゴシック" panose="020F0502020204030204"/>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競技力強化</a:t>
            </a:r>
            <a:endPar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31" name="テキスト ボックス 30"/>
          <p:cNvSpPr txBox="1"/>
          <p:nvPr/>
        </p:nvSpPr>
        <p:spPr>
          <a:xfrm>
            <a:off x="569409" y="2291773"/>
            <a:ext cx="733358"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prstClr val="black"/>
                </a:solidFill>
                <a:latin typeface="游ゴシック" panose="020F0502020204030204"/>
                <a:ea typeface="游ゴシック" panose="020B0400000000000000" pitchFamily="50" charset="-128"/>
              </a:rPr>
              <a:t>■</a:t>
            </a:r>
            <a:r>
              <a:rPr kumimoji="1" lang="ja-JP" altLang="en-US" sz="9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年齢</a:t>
            </a:r>
          </a:p>
        </p:txBody>
      </p:sp>
      <p:sp>
        <p:nvSpPr>
          <p:cNvPr id="33" name="テキスト ボックス 32"/>
          <p:cNvSpPr txBox="1"/>
          <p:nvPr/>
        </p:nvSpPr>
        <p:spPr>
          <a:xfrm>
            <a:off x="557998" y="4597340"/>
            <a:ext cx="80398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概ね</a:t>
            </a:r>
            <a:r>
              <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18</a:t>
            </a: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歳</a:t>
            </a:r>
          </a:p>
        </p:txBody>
      </p:sp>
      <p:sp>
        <p:nvSpPr>
          <p:cNvPr id="34" name="テキスト ボックス 33"/>
          <p:cNvSpPr txBox="1"/>
          <p:nvPr/>
        </p:nvSpPr>
        <p:spPr>
          <a:xfrm>
            <a:off x="560061" y="5039882"/>
            <a:ext cx="76396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概ね</a:t>
            </a:r>
            <a:r>
              <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12</a:t>
            </a: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歳</a:t>
            </a:r>
          </a:p>
        </p:txBody>
      </p:sp>
      <p:sp>
        <p:nvSpPr>
          <p:cNvPr id="35" name="テキスト ボックス 34"/>
          <p:cNvSpPr txBox="1"/>
          <p:nvPr/>
        </p:nvSpPr>
        <p:spPr>
          <a:xfrm>
            <a:off x="609198" y="5885745"/>
            <a:ext cx="53299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solidFill>
                  <a:prstClr val="black"/>
                </a:solidFill>
                <a:latin typeface="游ゴシック" panose="020F0502020204030204"/>
                <a:ea typeface="游ゴシック" panose="020B0400000000000000" pitchFamily="50" charset="-128"/>
              </a:rPr>
              <a:t>３歳</a:t>
            </a:r>
            <a:endPar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39" name="テキスト ボックス 38"/>
          <p:cNvSpPr txBox="1"/>
          <p:nvPr/>
        </p:nvSpPr>
        <p:spPr>
          <a:xfrm>
            <a:off x="2362335" y="6244852"/>
            <a:ext cx="2907677" cy="6001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a:t>
            </a: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現状のスポーツ少年団の課題</a:t>
            </a:r>
            <a:r>
              <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solidFill>
                  <a:prstClr val="black"/>
                </a:solidFill>
                <a:latin typeface="游ゴシック" panose="020F0502020204030204"/>
                <a:ea typeface="游ゴシック" panose="020B0400000000000000" pitchFamily="50" charset="-128"/>
              </a:rPr>
              <a:t>・登録率が人口（主に小学生）の１割弱</a:t>
            </a:r>
            <a:endParaRPr lang="en-US" altLang="ja-JP" sz="1100" b="1"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・競技力強化</a:t>
            </a:r>
            <a:r>
              <a:rPr lang="ja-JP" altLang="en-US" sz="1100" b="1" dirty="0">
                <a:solidFill>
                  <a:prstClr val="black"/>
                </a:solidFill>
                <a:latin typeface="游ゴシック" panose="020F0502020204030204"/>
                <a:ea typeface="游ゴシック" panose="020B0400000000000000" pitchFamily="50" charset="-128"/>
              </a:rPr>
              <a:t>における</a:t>
            </a:r>
            <a:r>
              <a:rPr lang="en-US" altLang="ja-JP" sz="1100" b="1" dirty="0">
                <a:solidFill>
                  <a:prstClr val="black"/>
                </a:solidFill>
                <a:latin typeface="游ゴシック" panose="020F0502020204030204"/>
                <a:ea typeface="游ゴシック" panose="020B0400000000000000" pitchFamily="50" charset="-128"/>
              </a:rPr>
              <a:t>NF</a:t>
            </a:r>
            <a:r>
              <a:rPr lang="ja-JP" altLang="en-US" sz="1100" b="1" dirty="0">
                <a:solidFill>
                  <a:prstClr val="black"/>
                </a:solidFill>
                <a:latin typeface="游ゴシック" panose="020F0502020204030204"/>
                <a:ea typeface="游ゴシック" panose="020B0400000000000000" pitchFamily="50" charset="-128"/>
              </a:rPr>
              <a:t>との関係が曖昧</a:t>
            </a:r>
            <a:endPar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41" name="正方形/長方形 40"/>
          <p:cNvSpPr/>
          <p:nvPr/>
        </p:nvSpPr>
        <p:spPr>
          <a:xfrm>
            <a:off x="3034475" y="2098862"/>
            <a:ext cx="1397000" cy="3937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t>現状</a:t>
            </a:r>
            <a:endParaRPr kumimoji="1" lang="ja-JP" altLang="en-US" sz="1200" dirty="0"/>
          </a:p>
        </p:txBody>
      </p:sp>
      <p:sp>
        <p:nvSpPr>
          <p:cNvPr id="42" name="正方形/長方形 41"/>
          <p:cNvSpPr/>
          <p:nvPr/>
        </p:nvSpPr>
        <p:spPr>
          <a:xfrm>
            <a:off x="8030289" y="2098862"/>
            <a:ext cx="1397000" cy="3937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t>将来目標</a:t>
            </a:r>
            <a:endParaRPr kumimoji="1" lang="ja-JP" altLang="en-US" sz="1200" dirty="0"/>
          </a:p>
        </p:txBody>
      </p:sp>
      <p:sp>
        <p:nvSpPr>
          <p:cNvPr id="43" name="右矢印 42"/>
          <p:cNvSpPr/>
          <p:nvPr/>
        </p:nvSpPr>
        <p:spPr>
          <a:xfrm>
            <a:off x="5657272" y="2072644"/>
            <a:ext cx="1028700" cy="7175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台形 5"/>
          <p:cNvSpPr/>
          <p:nvPr/>
        </p:nvSpPr>
        <p:spPr>
          <a:xfrm>
            <a:off x="1402888" y="2604772"/>
            <a:ext cx="4677159" cy="3496274"/>
          </a:xfrm>
          <a:prstGeom prst="trapezoid">
            <a:avLst>
              <a:gd name="adj" fmla="val 3683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台形 44"/>
          <p:cNvSpPr/>
          <p:nvPr/>
        </p:nvSpPr>
        <p:spPr>
          <a:xfrm>
            <a:off x="1394397" y="4811953"/>
            <a:ext cx="4677159" cy="1287955"/>
          </a:xfrm>
          <a:prstGeom prst="trapezoid">
            <a:avLst>
              <a:gd name="adj" fmla="val 3683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100" b="1" dirty="0">
                <a:solidFill>
                  <a:schemeClr val="tx1"/>
                </a:solidFill>
              </a:rPr>
              <a:t>学校運動部活動</a:t>
            </a:r>
            <a:r>
              <a:rPr kumimoji="1" lang="en-US" altLang="ja-JP" sz="1100" b="1" dirty="0">
                <a:solidFill>
                  <a:schemeClr val="tx1"/>
                </a:solidFill>
              </a:rPr>
              <a:t>【</a:t>
            </a:r>
            <a:r>
              <a:rPr kumimoji="1" lang="ja-JP" altLang="en-US" sz="1100" b="1" dirty="0">
                <a:solidFill>
                  <a:schemeClr val="tx1"/>
                </a:solidFill>
              </a:rPr>
              <a:t>行う</a:t>
            </a:r>
            <a:r>
              <a:rPr kumimoji="1" lang="en-US" altLang="ja-JP" sz="1100" b="1" dirty="0">
                <a:solidFill>
                  <a:schemeClr val="tx1"/>
                </a:solidFill>
              </a:rPr>
              <a:t>】</a:t>
            </a:r>
            <a:endParaRPr kumimoji="1" lang="ja-JP" altLang="en-US" sz="1100" b="1" dirty="0">
              <a:solidFill>
                <a:schemeClr val="tx1"/>
              </a:solidFill>
            </a:endParaRPr>
          </a:p>
        </p:txBody>
      </p:sp>
      <p:sp>
        <p:nvSpPr>
          <p:cNvPr id="44" name="台形 43"/>
          <p:cNvSpPr/>
          <p:nvPr/>
        </p:nvSpPr>
        <p:spPr>
          <a:xfrm>
            <a:off x="1402888" y="5249594"/>
            <a:ext cx="4677159" cy="851761"/>
          </a:xfrm>
          <a:prstGeom prst="trapezoid">
            <a:avLst>
              <a:gd name="adj" fmla="val 36839"/>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100" b="1" dirty="0"/>
              <a:t>スポーツ少年団</a:t>
            </a:r>
          </a:p>
        </p:txBody>
      </p:sp>
      <p:sp>
        <p:nvSpPr>
          <p:cNvPr id="12" name="テキスト ボックス 11"/>
          <p:cNvSpPr txBox="1"/>
          <p:nvPr/>
        </p:nvSpPr>
        <p:spPr>
          <a:xfrm>
            <a:off x="1304559" y="5562206"/>
            <a:ext cx="1509713"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rPr>
              <a:t>ジュニア</a:t>
            </a:r>
            <a:endParaRPr kumimoji="1" lang="en-US" altLang="ja-JP" sz="1100" b="0"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bg1"/>
                </a:solidFill>
                <a:latin typeface="游ゴシック" panose="020F0502020204030204"/>
                <a:ea typeface="游ゴシック" panose="020B0400000000000000" pitchFamily="50" charset="-128"/>
              </a:rPr>
              <a:t>スポーツ愛好者層</a:t>
            </a:r>
            <a:endParaRPr lang="en-US" altLang="ja-JP" sz="1100" dirty="0">
              <a:solidFill>
                <a:schemeClr val="bg1"/>
              </a:solidFill>
              <a:latin typeface="游ゴシック" panose="020F0502020204030204"/>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rPr>
              <a:t>【</a:t>
            </a:r>
            <a:r>
              <a:rPr kumimoji="1" lang="ja-JP" altLang="en-US" sz="1100" b="0"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rPr>
              <a:t>行う</a:t>
            </a:r>
            <a:r>
              <a:rPr kumimoji="1" lang="en-US" altLang="ja-JP" sz="1100" b="0"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rPr>
              <a:t>】</a:t>
            </a:r>
            <a:endParaRPr kumimoji="1" lang="ja-JP" altLang="en-US" sz="1100" b="0"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endParaRPr>
          </a:p>
        </p:txBody>
      </p:sp>
      <p:sp>
        <p:nvSpPr>
          <p:cNvPr id="8" name="二等辺三角形 7"/>
          <p:cNvSpPr/>
          <p:nvPr/>
        </p:nvSpPr>
        <p:spPr>
          <a:xfrm>
            <a:off x="4490756" y="3813869"/>
            <a:ext cx="1503549" cy="2052183"/>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テキスト ボックス 46"/>
          <p:cNvSpPr txBox="1"/>
          <p:nvPr/>
        </p:nvSpPr>
        <p:spPr>
          <a:xfrm>
            <a:off x="2672709" y="5853893"/>
            <a:ext cx="2330797"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rPr>
              <a:t>ジュニア</a:t>
            </a:r>
            <a:r>
              <a:rPr lang="ja-JP" altLang="en-US" sz="1100" b="1" dirty="0">
                <a:solidFill>
                  <a:schemeClr val="bg1"/>
                </a:solidFill>
                <a:latin typeface="游ゴシック" panose="020F0502020204030204"/>
                <a:ea typeface="游ゴシック" panose="020B0400000000000000" pitchFamily="50" charset="-128"/>
              </a:rPr>
              <a:t>スポーツ初心者</a:t>
            </a:r>
            <a:r>
              <a:rPr kumimoji="1" lang="en-US" altLang="ja-JP" sz="1100" b="1"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rPr>
              <a:t>【</a:t>
            </a:r>
            <a:r>
              <a:rPr kumimoji="1" lang="ja-JP" altLang="en-US" sz="1100" b="1"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rPr>
              <a:t>行う</a:t>
            </a:r>
            <a:r>
              <a:rPr kumimoji="1" lang="en-US" altLang="ja-JP" sz="1100" b="1"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rPr>
              <a:t>】</a:t>
            </a:r>
            <a:endParaRPr kumimoji="1" lang="ja-JP" altLang="en-US" sz="1100" b="1"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endParaRPr>
          </a:p>
        </p:txBody>
      </p:sp>
      <p:sp>
        <p:nvSpPr>
          <p:cNvPr id="9" name="台形 8"/>
          <p:cNvSpPr/>
          <p:nvPr/>
        </p:nvSpPr>
        <p:spPr>
          <a:xfrm>
            <a:off x="4520094" y="5243592"/>
            <a:ext cx="1463123" cy="631045"/>
          </a:xfrm>
          <a:prstGeom prst="trapezoid">
            <a:avLst>
              <a:gd name="adj" fmla="val 31389"/>
            </a:avLst>
          </a:prstGeom>
          <a:pattFill prst="ltUpDiag">
            <a:fgClr>
              <a:srgbClr val="0000FF"/>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テキスト ボックス 45"/>
          <p:cNvSpPr txBox="1"/>
          <p:nvPr/>
        </p:nvSpPr>
        <p:spPr>
          <a:xfrm>
            <a:off x="4431475" y="5411391"/>
            <a:ext cx="1738410" cy="43088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effectLst/>
                <a:uLnTx/>
                <a:uFillTx/>
                <a:latin typeface="游ゴシック" panose="020F0502020204030204"/>
                <a:ea typeface="游ゴシック" panose="020B0400000000000000" pitchFamily="50" charset="-128"/>
              </a:rPr>
              <a:t>ジュニア</a:t>
            </a:r>
            <a:r>
              <a:rPr lang="ja-JP" altLang="en-US" sz="1100" b="1" dirty="0">
                <a:latin typeface="游ゴシック" panose="020F0502020204030204"/>
                <a:ea typeface="游ゴシック" panose="020B0400000000000000" pitchFamily="50" charset="-128"/>
              </a:rPr>
              <a:t>競技志向者層</a:t>
            </a:r>
            <a:endParaRPr lang="en-US" altLang="ja-JP" sz="1100" b="1" dirty="0">
              <a:latin typeface="游ゴシック" panose="020F0502020204030204"/>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effectLst/>
                <a:uLnTx/>
                <a:uFillTx/>
                <a:latin typeface="游ゴシック" panose="020F0502020204030204"/>
                <a:ea typeface="游ゴシック" panose="020B0400000000000000" pitchFamily="50" charset="-128"/>
              </a:rPr>
              <a:t>【</a:t>
            </a:r>
            <a:r>
              <a:rPr kumimoji="1" lang="ja-JP" altLang="en-US" sz="1100" b="1" i="0" u="none" strike="noStrike" kern="1200" cap="none" spc="0" normalizeH="0" baseline="0" noProof="0" dirty="0">
                <a:ln>
                  <a:noFill/>
                </a:ln>
                <a:effectLst/>
                <a:uLnTx/>
                <a:uFillTx/>
                <a:latin typeface="游ゴシック" panose="020F0502020204030204"/>
                <a:ea typeface="游ゴシック" panose="020B0400000000000000" pitchFamily="50" charset="-128"/>
              </a:rPr>
              <a:t>行う</a:t>
            </a:r>
            <a:r>
              <a:rPr kumimoji="1" lang="en-US" altLang="ja-JP" sz="1100" b="1" i="0" u="none" strike="noStrike" kern="1200" cap="none" spc="0" normalizeH="0" baseline="0" noProof="0" dirty="0">
                <a:ln>
                  <a:noFill/>
                </a:ln>
                <a:effectLst/>
                <a:uLnTx/>
                <a:uFillTx/>
                <a:latin typeface="游ゴシック" panose="020F0502020204030204"/>
                <a:ea typeface="游ゴシック" panose="020B0400000000000000" pitchFamily="50" charset="-128"/>
              </a:rPr>
              <a:t>】</a:t>
            </a:r>
            <a:endParaRPr kumimoji="1" lang="ja-JP" altLang="en-US" sz="1100" b="1" i="0" u="none"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cxnSp>
        <p:nvCxnSpPr>
          <p:cNvPr id="25" name="直線コネクタ 24"/>
          <p:cNvCxnSpPr>
            <a:stCxn id="6" idx="0"/>
            <a:endCxn id="45" idx="0"/>
          </p:cNvCxnSpPr>
          <p:nvPr/>
        </p:nvCxnSpPr>
        <p:spPr>
          <a:xfrm flipH="1">
            <a:off x="3732977" y="2604772"/>
            <a:ext cx="8491" cy="2207181"/>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8" name="直線コネクタ 47"/>
          <p:cNvCxnSpPr>
            <a:stCxn id="6" idx="0"/>
          </p:cNvCxnSpPr>
          <p:nvPr/>
        </p:nvCxnSpPr>
        <p:spPr>
          <a:xfrm flipH="1">
            <a:off x="1894585" y="2604772"/>
            <a:ext cx="1846883" cy="2188464"/>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a:xfrm flipH="1">
            <a:off x="3731103" y="2606864"/>
            <a:ext cx="1071990" cy="2195124"/>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4" name="テキスト ボックス 13"/>
          <p:cNvSpPr txBox="1"/>
          <p:nvPr/>
        </p:nvSpPr>
        <p:spPr>
          <a:xfrm>
            <a:off x="2410960" y="3925092"/>
            <a:ext cx="1300991"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成人</a:t>
            </a:r>
            <a:endPar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スポーツ愛好者層</a:t>
            </a:r>
            <a:endPar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b="1" dirty="0">
                <a:solidFill>
                  <a:prstClr val="black"/>
                </a:solidFill>
                <a:latin typeface="游ゴシック" panose="020F0502020204030204"/>
                <a:ea typeface="游ゴシック" panose="020B0400000000000000" pitchFamily="50" charset="-128"/>
              </a:rPr>
              <a:t>【</a:t>
            </a:r>
            <a:r>
              <a:rPr lang="ja-JP" altLang="en-US" sz="1100" b="1" dirty="0">
                <a:solidFill>
                  <a:prstClr val="black"/>
                </a:solidFill>
                <a:latin typeface="游ゴシック" panose="020F0502020204030204"/>
                <a:ea typeface="游ゴシック" panose="020B0400000000000000" pitchFamily="50" charset="-128"/>
              </a:rPr>
              <a:t>行う</a:t>
            </a:r>
            <a:r>
              <a:rPr lang="en-US" altLang="ja-JP" sz="1100" b="1" dirty="0">
                <a:solidFill>
                  <a:prstClr val="black"/>
                </a:solidFill>
                <a:latin typeface="游ゴシック" panose="020F0502020204030204"/>
                <a:ea typeface="游ゴシック" panose="020B0400000000000000" pitchFamily="50" charset="-128"/>
              </a:rPr>
              <a:t>】</a:t>
            </a:r>
            <a:endPar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53" name="テキスト ボックス 52"/>
          <p:cNvSpPr txBox="1"/>
          <p:nvPr/>
        </p:nvSpPr>
        <p:spPr>
          <a:xfrm>
            <a:off x="3971109" y="3945347"/>
            <a:ext cx="1156189"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成人</a:t>
            </a:r>
            <a:endPar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競技志向者層</a:t>
            </a:r>
            <a:endPar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b="1" dirty="0">
                <a:solidFill>
                  <a:prstClr val="black"/>
                </a:solidFill>
                <a:latin typeface="游ゴシック" panose="020F0502020204030204"/>
                <a:ea typeface="游ゴシック" panose="020B0400000000000000" pitchFamily="50" charset="-128"/>
              </a:rPr>
              <a:t>【</a:t>
            </a:r>
            <a:r>
              <a:rPr lang="ja-JP" altLang="en-US" sz="1100" b="1" dirty="0">
                <a:solidFill>
                  <a:prstClr val="black"/>
                </a:solidFill>
                <a:latin typeface="游ゴシック" panose="020F0502020204030204"/>
                <a:ea typeface="游ゴシック" panose="020B0400000000000000" pitchFamily="50" charset="-128"/>
              </a:rPr>
              <a:t>行う</a:t>
            </a:r>
            <a:r>
              <a:rPr lang="en-US" altLang="ja-JP" sz="1100" b="1" dirty="0">
                <a:solidFill>
                  <a:prstClr val="black"/>
                </a:solidFill>
                <a:latin typeface="游ゴシック" panose="020F0502020204030204"/>
                <a:ea typeface="游ゴシック" panose="020B0400000000000000" pitchFamily="50" charset="-128"/>
              </a:rPr>
              <a:t>】</a:t>
            </a:r>
            <a:endPar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54" name="テキスト ボックス 53"/>
          <p:cNvSpPr txBox="1"/>
          <p:nvPr/>
        </p:nvSpPr>
        <p:spPr>
          <a:xfrm>
            <a:off x="2364377" y="3182387"/>
            <a:ext cx="765800"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b="1" dirty="0">
                <a:solidFill>
                  <a:prstClr val="black"/>
                </a:solidFill>
                <a:latin typeface="游ゴシック" panose="020F0502020204030204"/>
                <a:ea typeface="游ゴシック" panose="020B0400000000000000" pitchFamily="50" charset="-128"/>
              </a:rPr>
              <a:t>【</a:t>
            </a:r>
            <a:r>
              <a:rPr lang="ja-JP" altLang="en-US" sz="1100" b="1" dirty="0">
                <a:solidFill>
                  <a:prstClr val="black"/>
                </a:solidFill>
                <a:latin typeface="游ゴシック" panose="020F0502020204030204"/>
                <a:ea typeface="游ゴシック" panose="020B0400000000000000" pitchFamily="50" charset="-128"/>
              </a:rPr>
              <a:t>見る</a:t>
            </a:r>
            <a:r>
              <a:rPr lang="en-US" altLang="ja-JP" sz="1100" b="1" dirty="0">
                <a:solidFill>
                  <a:prstClr val="black"/>
                </a:solidFill>
                <a:latin typeface="游ゴシック" panose="020F0502020204030204"/>
                <a:ea typeface="游ゴシック" panose="020B0400000000000000" pitchFamily="50" charset="-128"/>
              </a:rPr>
              <a:t>】</a:t>
            </a:r>
            <a:endPar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55" name="テキスト ボックス 54"/>
          <p:cNvSpPr txBox="1"/>
          <p:nvPr/>
        </p:nvSpPr>
        <p:spPr>
          <a:xfrm>
            <a:off x="3668500" y="3182387"/>
            <a:ext cx="97029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b="1" dirty="0">
                <a:solidFill>
                  <a:prstClr val="black"/>
                </a:solidFill>
                <a:latin typeface="游ゴシック" panose="020F0502020204030204"/>
                <a:ea typeface="游ゴシック" panose="020B0400000000000000" pitchFamily="50" charset="-128"/>
              </a:rPr>
              <a:t>【</a:t>
            </a:r>
            <a:r>
              <a:rPr lang="ja-JP" altLang="en-US" sz="1100" b="1" dirty="0">
                <a:solidFill>
                  <a:prstClr val="black"/>
                </a:solidFill>
                <a:latin typeface="游ゴシック" panose="020F0502020204030204"/>
                <a:ea typeface="游ゴシック" panose="020B0400000000000000" pitchFamily="50" charset="-128"/>
              </a:rPr>
              <a:t>支える</a:t>
            </a:r>
            <a:r>
              <a:rPr lang="en-US" altLang="ja-JP" sz="1100" b="1" dirty="0">
                <a:solidFill>
                  <a:prstClr val="black"/>
                </a:solidFill>
                <a:latin typeface="游ゴシック" panose="020F0502020204030204"/>
                <a:ea typeface="游ゴシック" panose="020B0400000000000000" pitchFamily="50" charset="-128"/>
              </a:rPr>
              <a:t>】</a:t>
            </a:r>
            <a:endPar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57" name="台形 56"/>
          <p:cNvSpPr/>
          <p:nvPr/>
        </p:nvSpPr>
        <p:spPr>
          <a:xfrm>
            <a:off x="6359777" y="2603634"/>
            <a:ext cx="4677159" cy="3496274"/>
          </a:xfrm>
          <a:prstGeom prst="trapezoid">
            <a:avLst>
              <a:gd name="adj" fmla="val 3683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9" name="台形 58"/>
          <p:cNvSpPr/>
          <p:nvPr/>
        </p:nvSpPr>
        <p:spPr>
          <a:xfrm>
            <a:off x="6359777" y="4839338"/>
            <a:ext cx="4677159" cy="1260880"/>
          </a:xfrm>
          <a:prstGeom prst="trapezoid">
            <a:avLst>
              <a:gd name="adj" fmla="val 36839"/>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100" b="1" dirty="0"/>
              <a:t>スポーツ少年団</a:t>
            </a:r>
            <a:endParaRPr kumimoji="1" lang="en-US" altLang="ja-JP" sz="1100" b="1" dirty="0"/>
          </a:p>
          <a:p>
            <a:pPr algn="ctr"/>
            <a:r>
              <a:rPr lang="en-US" altLang="ja-JP" sz="1100" b="1" dirty="0"/>
              <a:t>※</a:t>
            </a:r>
            <a:r>
              <a:rPr lang="ja-JP" altLang="en-US" sz="1100" b="1" dirty="0"/>
              <a:t>名称変更の検討</a:t>
            </a:r>
            <a:endParaRPr kumimoji="1" lang="ja-JP" altLang="en-US" sz="1100" b="1" dirty="0"/>
          </a:p>
        </p:txBody>
      </p:sp>
      <p:sp>
        <p:nvSpPr>
          <p:cNvPr id="60" name="テキスト ボックス 59"/>
          <p:cNvSpPr txBox="1"/>
          <p:nvPr/>
        </p:nvSpPr>
        <p:spPr>
          <a:xfrm>
            <a:off x="6378262" y="5459935"/>
            <a:ext cx="1509713"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rPr>
              <a:t>ジュニア・ユース</a:t>
            </a:r>
            <a:endParaRPr kumimoji="1" lang="en-US" altLang="ja-JP" sz="1100" b="1"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dirty="0">
                <a:solidFill>
                  <a:schemeClr val="bg1"/>
                </a:solidFill>
                <a:latin typeface="游ゴシック" panose="020F0502020204030204"/>
                <a:ea typeface="游ゴシック" panose="020B0400000000000000" pitchFamily="50" charset="-128"/>
              </a:rPr>
              <a:t>スポーツ愛好者層</a:t>
            </a:r>
            <a:endParaRPr lang="en-US" altLang="ja-JP" sz="1100" b="1" dirty="0">
              <a:solidFill>
                <a:schemeClr val="bg1"/>
              </a:solidFill>
              <a:latin typeface="游ゴシック" panose="020F0502020204030204"/>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rPr>
              <a:t>【</a:t>
            </a:r>
            <a:r>
              <a:rPr kumimoji="1" lang="ja-JP" altLang="en-US" sz="1100" b="1"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rPr>
              <a:t>行う</a:t>
            </a:r>
            <a:r>
              <a:rPr kumimoji="1" lang="en-US" altLang="ja-JP" sz="1100" b="1"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rPr>
              <a:t>】</a:t>
            </a:r>
            <a:endParaRPr kumimoji="1" lang="ja-JP" altLang="en-US" sz="1100" b="1"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endParaRPr>
          </a:p>
        </p:txBody>
      </p:sp>
      <p:sp>
        <p:nvSpPr>
          <p:cNvPr id="61" name="二等辺三角形 60"/>
          <p:cNvSpPr/>
          <p:nvPr/>
        </p:nvSpPr>
        <p:spPr>
          <a:xfrm>
            <a:off x="9350364" y="3673919"/>
            <a:ext cx="1589784" cy="2179974"/>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2" name="テキスト ボックス 61"/>
          <p:cNvSpPr txBox="1"/>
          <p:nvPr/>
        </p:nvSpPr>
        <p:spPr>
          <a:xfrm>
            <a:off x="7894590" y="5928611"/>
            <a:ext cx="2292137"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rPr>
              <a:t>ジュニア</a:t>
            </a:r>
            <a:r>
              <a:rPr lang="ja-JP" altLang="en-US" sz="1100" b="1" dirty="0">
                <a:solidFill>
                  <a:schemeClr val="bg1"/>
                </a:solidFill>
                <a:latin typeface="游ゴシック" panose="020F0502020204030204"/>
                <a:ea typeface="游ゴシック" panose="020B0400000000000000" pitchFamily="50" charset="-128"/>
              </a:rPr>
              <a:t>スポーツ初心者</a:t>
            </a:r>
            <a:r>
              <a:rPr kumimoji="1" lang="en-US" altLang="ja-JP" sz="1100" b="1"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rPr>
              <a:t>【</a:t>
            </a:r>
            <a:r>
              <a:rPr kumimoji="1" lang="ja-JP" altLang="en-US" sz="1100" b="1"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rPr>
              <a:t>行う</a:t>
            </a:r>
            <a:r>
              <a:rPr kumimoji="1" lang="en-US" altLang="ja-JP" sz="1100" b="1"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rPr>
              <a:t>】</a:t>
            </a:r>
            <a:endParaRPr kumimoji="1" lang="ja-JP" altLang="en-US" sz="1100" b="1" i="0" u="none" strike="noStrike" kern="1200" cap="none" spc="0" normalizeH="0" baseline="0" noProof="0" dirty="0">
              <a:ln>
                <a:noFill/>
              </a:ln>
              <a:solidFill>
                <a:schemeClr val="bg1"/>
              </a:solidFill>
              <a:effectLst/>
              <a:uLnTx/>
              <a:uFillTx/>
              <a:latin typeface="游ゴシック" panose="020F0502020204030204"/>
              <a:ea typeface="游ゴシック" panose="020B0400000000000000" pitchFamily="50" charset="-128"/>
            </a:endParaRPr>
          </a:p>
        </p:txBody>
      </p:sp>
      <p:sp>
        <p:nvSpPr>
          <p:cNvPr id="64" name="テキスト ボックス 63"/>
          <p:cNvSpPr txBox="1"/>
          <p:nvPr/>
        </p:nvSpPr>
        <p:spPr>
          <a:xfrm>
            <a:off x="9232366" y="5247776"/>
            <a:ext cx="1257587" cy="600164"/>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effectLst/>
                <a:uLnTx/>
                <a:uFillTx/>
                <a:latin typeface="游ゴシック" panose="020F0502020204030204"/>
                <a:ea typeface="游ゴシック" panose="020B0400000000000000" pitchFamily="50" charset="-128"/>
              </a:rPr>
              <a:t>ジュニア・ユース</a:t>
            </a:r>
            <a:r>
              <a:rPr lang="ja-JP" altLang="en-US" sz="1100" b="1" dirty="0">
                <a:latin typeface="游ゴシック" panose="020F0502020204030204"/>
                <a:ea typeface="游ゴシック" panose="020B0400000000000000" pitchFamily="50" charset="-128"/>
              </a:rPr>
              <a:t>競技志向者層</a:t>
            </a:r>
            <a:endParaRPr lang="en-US" altLang="ja-JP" sz="1100" b="1" dirty="0">
              <a:latin typeface="游ゴシック" panose="020F0502020204030204"/>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effectLst/>
                <a:uLnTx/>
                <a:uFillTx/>
                <a:latin typeface="游ゴシック" panose="020F0502020204030204"/>
                <a:ea typeface="游ゴシック" panose="020B0400000000000000" pitchFamily="50" charset="-128"/>
              </a:rPr>
              <a:t>【</a:t>
            </a:r>
            <a:r>
              <a:rPr kumimoji="1" lang="ja-JP" altLang="en-US" sz="1100" b="1" i="0" u="none" strike="noStrike" kern="1200" cap="none" spc="0" normalizeH="0" baseline="0" noProof="0" dirty="0">
                <a:ln>
                  <a:noFill/>
                </a:ln>
                <a:effectLst/>
                <a:uLnTx/>
                <a:uFillTx/>
                <a:latin typeface="游ゴシック" panose="020F0502020204030204"/>
                <a:ea typeface="游ゴシック" panose="020B0400000000000000" pitchFamily="50" charset="-128"/>
              </a:rPr>
              <a:t>行う</a:t>
            </a:r>
            <a:r>
              <a:rPr kumimoji="1" lang="en-US" altLang="ja-JP" sz="1100" b="1" i="0" u="none" strike="noStrike" kern="1200" cap="none" spc="0" normalizeH="0" baseline="0" noProof="0" dirty="0">
                <a:ln>
                  <a:noFill/>
                </a:ln>
                <a:effectLst/>
                <a:uLnTx/>
                <a:uFillTx/>
                <a:latin typeface="游ゴシック" panose="020F0502020204030204"/>
                <a:ea typeface="游ゴシック" panose="020B0400000000000000" pitchFamily="50" charset="-128"/>
              </a:rPr>
              <a:t>】</a:t>
            </a:r>
            <a:endParaRPr kumimoji="1" lang="ja-JP" altLang="en-US" sz="1100" b="1" i="0" u="none"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cxnSp>
        <p:nvCxnSpPr>
          <p:cNvPr id="65" name="直線コネクタ 64"/>
          <p:cNvCxnSpPr>
            <a:stCxn id="57" idx="0"/>
            <a:endCxn id="59" idx="0"/>
          </p:cNvCxnSpPr>
          <p:nvPr/>
        </p:nvCxnSpPr>
        <p:spPr>
          <a:xfrm>
            <a:off x="8698357" y="2603634"/>
            <a:ext cx="0" cy="2235704"/>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6" name="直線コネクタ 65"/>
          <p:cNvCxnSpPr>
            <a:stCxn id="57" idx="0"/>
          </p:cNvCxnSpPr>
          <p:nvPr/>
        </p:nvCxnSpPr>
        <p:spPr>
          <a:xfrm flipH="1">
            <a:off x="6863660" y="2603634"/>
            <a:ext cx="1834697" cy="2235704"/>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7" name="直線コネクタ 66"/>
          <p:cNvCxnSpPr>
            <a:endCxn id="59" idx="0"/>
          </p:cNvCxnSpPr>
          <p:nvPr/>
        </p:nvCxnSpPr>
        <p:spPr>
          <a:xfrm flipH="1">
            <a:off x="8698357" y="2622900"/>
            <a:ext cx="1049387" cy="2216438"/>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68" name="テキスト ボックス 67"/>
          <p:cNvSpPr txBox="1"/>
          <p:nvPr/>
        </p:nvSpPr>
        <p:spPr>
          <a:xfrm>
            <a:off x="7445606" y="3834526"/>
            <a:ext cx="1325719"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成人</a:t>
            </a:r>
            <a:endPar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スポーツ愛好者層</a:t>
            </a:r>
            <a:endPar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b="1" dirty="0">
                <a:solidFill>
                  <a:prstClr val="black"/>
                </a:solidFill>
                <a:latin typeface="游ゴシック" panose="020F0502020204030204"/>
                <a:ea typeface="游ゴシック" panose="020B0400000000000000" pitchFamily="50" charset="-128"/>
              </a:rPr>
              <a:t>【</a:t>
            </a:r>
            <a:r>
              <a:rPr lang="ja-JP" altLang="en-US" sz="1100" b="1" dirty="0">
                <a:solidFill>
                  <a:prstClr val="black"/>
                </a:solidFill>
                <a:latin typeface="游ゴシック" panose="020F0502020204030204"/>
                <a:ea typeface="游ゴシック" panose="020B0400000000000000" pitchFamily="50" charset="-128"/>
              </a:rPr>
              <a:t>行う</a:t>
            </a:r>
            <a:r>
              <a:rPr lang="en-US" altLang="ja-JP" sz="1100" b="1" dirty="0">
                <a:solidFill>
                  <a:prstClr val="black"/>
                </a:solidFill>
                <a:latin typeface="游ゴシック" panose="020F0502020204030204"/>
                <a:ea typeface="游ゴシック" panose="020B0400000000000000" pitchFamily="50" charset="-128"/>
              </a:rPr>
              <a:t>】</a:t>
            </a:r>
            <a:endPar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69" name="テキスト ボックス 68"/>
          <p:cNvSpPr txBox="1"/>
          <p:nvPr/>
        </p:nvSpPr>
        <p:spPr>
          <a:xfrm>
            <a:off x="8972190" y="3748797"/>
            <a:ext cx="1214538"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成人</a:t>
            </a:r>
            <a:endPar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競技志向者層</a:t>
            </a:r>
            <a:endPar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b="1" dirty="0">
                <a:solidFill>
                  <a:prstClr val="black"/>
                </a:solidFill>
                <a:latin typeface="游ゴシック" panose="020F0502020204030204"/>
                <a:ea typeface="游ゴシック" panose="020B0400000000000000" pitchFamily="50" charset="-128"/>
              </a:rPr>
              <a:t>【</a:t>
            </a:r>
            <a:r>
              <a:rPr lang="ja-JP" altLang="en-US" sz="1100" b="1" dirty="0">
                <a:solidFill>
                  <a:prstClr val="black"/>
                </a:solidFill>
                <a:latin typeface="游ゴシック" panose="020F0502020204030204"/>
                <a:ea typeface="游ゴシック" panose="020B0400000000000000" pitchFamily="50" charset="-128"/>
              </a:rPr>
              <a:t>行う</a:t>
            </a:r>
            <a:r>
              <a:rPr lang="en-US" altLang="ja-JP" sz="1100" b="1" dirty="0">
                <a:solidFill>
                  <a:prstClr val="black"/>
                </a:solidFill>
                <a:latin typeface="游ゴシック" panose="020F0502020204030204"/>
                <a:ea typeface="游ゴシック" panose="020B0400000000000000" pitchFamily="50" charset="-128"/>
              </a:rPr>
              <a:t>】</a:t>
            </a:r>
            <a:endPar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70" name="テキスト ボックス 69"/>
          <p:cNvSpPr txBox="1"/>
          <p:nvPr/>
        </p:nvSpPr>
        <p:spPr>
          <a:xfrm>
            <a:off x="7378898" y="3181249"/>
            <a:ext cx="76730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b="1" dirty="0">
                <a:solidFill>
                  <a:prstClr val="black"/>
                </a:solidFill>
                <a:latin typeface="游ゴシック" panose="020F0502020204030204"/>
                <a:ea typeface="游ゴシック" panose="020B0400000000000000" pitchFamily="50" charset="-128"/>
              </a:rPr>
              <a:t>【</a:t>
            </a:r>
            <a:r>
              <a:rPr lang="ja-JP" altLang="en-US" sz="1100" b="1" dirty="0">
                <a:solidFill>
                  <a:prstClr val="black"/>
                </a:solidFill>
                <a:latin typeface="游ゴシック" panose="020F0502020204030204"/>
                <a:ea typeface="游ゴシック" panose="020B0400000000000000" pitchFamily="50" charset="-128"/>
              </a:rPr>
              <a:t>見る</a:t>
            </a:r>
            <a:r>
              <a:rPr lang="en-US" altLang="ja-JP" sz="1100" b="1" dirty="0">
                <a:solidFill>
                  <a:prstClr val="black"/>
                </a:solidFill>
                <a:latin typeface="游ゴシック" panose="020F0502020204030204"/>
                <a:ea typeface="游ゴシック" panose="020B0400000000000000" pitchFamily="50" charset="-128"/>
              </a:rPr>
              <a:t>】</a:t>
            </a:r>
            <a:endPar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71" name="テキスト ボックス 70"/>
          <p:cNvSpPr txBox="1"/>
          <p:nvPr/>
        </p:nvSpPr>
        <p:spPr>
          <a:xfrm>
            <a:off x="8625389" y="3181249"/>
            <a:ext cx="936622"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100" b="1" dirty="0">
                <a:solidFill>
                  <a:prstClr val="black"/>
                </a:solidFill>
                <a:latin typeface="游ゴシック" panose="020F0502020204030204"/>
                <a:ea typeface="游ゴシック" panose="020B0400000000000000" pitchFamily="50" charset="-128"/>
              </a:rPr>
              <a:t>【</a:t>
            </a:r>
            <a:r>
              <a:rPr lang="ja-JP" altLang="en-US" sz="1100" b="1" dirty="0">
                <a:solidFill>
                  <a:prstClr val="black"/>
                </a:solidFill>
                <a:latin typeface="游ゴシック" panose="020F0502020204030204"/>
                <a:ea typeface="游ゴシック" panose="020B0400000000000000" pitchFamily="50" charset="-128"/>
              </a:rPr>
              <a:t>支える</a:t>
            </a:r>
            <a:r>
              <a:rPr lang="en-US" altLang="ja-JP" sz="900" dirty="0">
                <a:solidFill>
                  <a:prstClr val="black"/>
                </a:solidFill>
                <a:latin typeface="游ゴシック" panose="020F0502020204030204"/>
                <a:ea typeface="游ゴシック" panose="020B0400000000000000" pitchFamily="50" charset="-128"/>
              </a:rPr>
              <a:t>】</a:t>
            </a:r>
            <a:endParaRPr kumimoji="1" lang="ja-JP" altLang="en-US" sz="9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6" name="テキスト ボックス 75"/>
          <p:cNvSpPr txBox="1"/>
          <p:nvPr/>
        </p:nvSpPr>
        <p:spPr>
          <a:xfrm>
            <a:off x="542825" y="3828373"/>
            <a:ext cx="761734"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概ね</a:t>
            </a:r>
            <a:r>
              <a:rPr lang="en-US" altLang="ja-JP" sz="1100" b="1" dirty="0">
                <a:solidFill>
                  <a:prstClr val="black"/>
                </a:solidFill>
                <a:latin typeface="游ゴシック" panose="020F0502020204030204"/>
                <a:ea typeface="游ゴシック" panose="020B0400000000000000" pitchFamily="50" charset="-128"/>
              </a:rPr>
              <a:t>35</a:t>
            </a: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歳</a:t>
            </a:r>
          </a:p>
        </p:txBody>
      </p:sp>
      <p:sp>
        <p:nvSpPr>
          <p:cNvPr id="77" name="テキスト ボックス 76"/>
          <p:cNvSpPr txBox="1"/>
          <p:nvPr/>
        </p:nvSpPr>
        <p:spPr>
          <a:xfrm>
            <a:off x="532948" y="3177194"/>
            <a:ext cx="76981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概ね</a:t>
            </a:r>
            <a:r>
              <a:rPr lang="en-US" altLang="ja-JP" sz="1100" b="1" dirty="0">
                <a:solidFill>
                  <a:prstClr val="black"/>
                </a:solidFill>
                <a:latin typeface="游ゴシック" panose="020F0502020204030204"/>
                <a:ea typeface="游ゴシック" panose="020B0400000000000000" pitchFamily="50" charset="-128"/>
              </a:rPr>
              <a:t>65</a:t>
            </a: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歳</a:t>
            </a:r>
          </a:p>
        </p:txBody>
      </p:sp>
      <p:sp>
        <p:nvSpPr>
          <p:cNvPr id="82" name="右中かっこ 81"/>
          <p:cNvSpPr/>
          <p:nvPr/>
        </p:nvSpPr>
        <p:spPr>
          <a:xfrm rot="-1200000">
            <a:off x="5517608" y="3776958"/>
            <a:ext cx="218459" cy="1483755"/>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84" name="直線コネクタ 83"/>
          <p:cNvCxnSpPr>
            <a:stCxn id="11" idx="2"/>
            <a:endCxn id="82" idx="1"/>
          </p:cNvCxnSpPr>
          <p:nvPr/>
        </p:nvCxnSpPr>
        <p:spPr>
          <a:xfrm flipH="1">
            <a:off x="5729480" y="4093773"/>
            <a:ext cx="187796" cy="387704"/>
          </a:xfrm>
          <a:prstGeom prst="line">
            <a:avLst/>
          </a:prstGeom>
        </p:spPr>
        <p:style>
          <a:lnRef idx="1">
            <a:schemeClr val="dk1"/>
          </a:lnRef>
          <a:fillRef idx="0">
            <a:schemeClr val="dk1"/>
          </a:fillRef>
          <a:effectRef idx="0">
            <a:schemeClr val="dk1"/>
          </a:effectRef>
          <a:fontRef idx="minor">
            <a:schemeClr val="tx1"/>
          </a:fontRef>
        </p:style>
      </p:cxnSp>
      <p:sp>
        <p:nvSpPr>
          <p:cNvPr id="85" name="右中かっこ 84"/>
          <p:cNvSpPr/>
          <p:nvPr/>
        </p:nvSpPr>
        <p:spPr>
          <a:xfrm rot="-1200000">
            <a:off x="5964692" y="5187365"/>
            <a:ext cx="152365" cy="75578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86" name="直線コネクタ 85"/>
          <p:cNvCxnSpPr/>
          <p:nvPr/>
        </p:nvCxnSpPr>
        <p:spPr>
          <a:xfrm flipH="1">
            <a:off x="6178377" y="3699004"/>
            <a:ext cx="421317" cy="1853640"/>
          </a:xfrm>
          <a:prstGeom prst="line">
            <a:avLst/>
          </a:prstGeom>
        </p:spPr>
        <p:style>
          <a:lnRef idx="1">
            <a:schemeClr val="dk1"/>
          </a:lnRef>
          <a:fillRef idx="0">
            <a:schemeClr val="dk1"/>
          </a:fillRef>
          <a:effectRef idx="0">
            <a:schemeClr val="dk1"/>
          </a:effectRef>
          <a:fontRef idx="minor">
            <a:schemeClr val="tx1"/>
          </a:fontRef>
        </p:style>
      </p:cxnSp>
      <p:sp>
        <p:nvSpPr>
          <p:cNvPr id="89" name="テキスト ボックス 88"/>
          <p:cNvSpPr txBox="1"/>
          <p:nvPr/>
        </p:nvSpPr>
        <p:spPr>
          <a:xfrm>
            <a:off x="5688180" y="3256023"/>
            <a:ext cx="1572935"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NF</a:t>
            </a: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a:t>
            </a:r>
            <a:r>
              <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PF</a:t>
            </a: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等・スポ少</a:t>
            </a:r>
            <a:r>
              <a:rPr lang="ja-JP" altLang="en-US" sz="1100" b="1" dirty="0">
                <a:solidFill>
                  <a:prstClr val="black"/>
                </a:solidFill>
                <a:latin typeface="游ゴシック" panose="020F0502020204030204"/>
                <a:ea typeface="游ゴシック" panose="020B0400000000000000" pitchFamily="50" charset="-128"/>
              </a:rPr>
              <a:t>による</a:t>
            </a: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競技力向上</a:t>
            </a:r>
            <a:endPar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92" name="テキスト ボックス 91"/>
          <p:cNvSpPr txBox="1"/>
          <p:nvPr/>
        </p:nvSpPr>
        <p:spPr>
          <a:xfrm>
            <a:off x="10396196" y="3612238"/>
            <a:ext cx="1081881"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NF</a:t>
            </a: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a:t>
            </a:r>
            <a:r>
              <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PF</a:t>
            </a: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等</a:t>
            </a:r>
            <a:r>
              <a:rPr lang="ja-JP" altLang="en-US" sz="1100" b="1" dirty="0">
                <a:solidFill>
                  <a:prstClr val="black"/>
                </a:solidFill>
                <a:latin typeface="游ゴシック" panose="020F0502020204030204"/>
                <a:ea typeface="游ゴシック" panose="020B0400000000000000" pitchFamily="50" charset="-128"/>
              </a:rPr>
              <a:t>による</a:t>
            </a:r>
            <a:endParaRPr lang="en-US" altLang="ja-JP" sz="1100" b="1" dirty="0">
              <a:solidFill>
                <a:prstClr val="black"/>
              </a:solidFill>
              <a:latin typeface="游ゴシック" panose="020F0502020204030204"/>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競技力向上</a:t>
            </a:r>
            <a:endParaRPr kumimoji="1" lang="en-US" altLang="ja-JP"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93" name="右中かっこ 92"/>
          <p:cNvSpPr/>
          <p:nvPr/>
        </p:nvSpPr>
        <p:spPr>
          <a:xfrm rot="-1200000">
            <a:off x="10543908" y="3593868"/>
            <a:ext cx="230763" cy="2305375"/>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94" name="直線コネクタ 93"/>
          <p:cNvCxnSpPr>
            <a:stCxn id="92" idx="2"/>
            <a:endCxn id="93" idx="1"/>
          </p:cNvCxnSpPr>
          <p:nvPr/>
        </p:nvCxnSpPr>
        <p:spPr>
          <a:xfrm flipH="1">
            <a:off x="10767713" y="4212402"/>
            <a:ext cx="169424" cy="494691"/>
          </a:xfrm>
          <a:prstGeom prst="line">
            <a:avLst/>
          </a:prstGeom>
        </p:spPr>
        <p:style>
          <a:lnRef idx="1">
            <a:schemeClr val="dk1"/>
          </a:lnRef>
          <a:fillRef idx="0">
            <a:schemeClr val="dk1"/>
          </a:fillRef>
          <a:effectRef idx="0">
            <a:schemeClr val="dk1"/>
          </a:effectRef>
          <a:fontRef idx="minor">
            <a:schemeClr val="tx1"/>
          </a:fontRef>
        </p:style>
      </p:cxnSp>
      <p:sp>
        <p:nvSpPr>
          <p:cNvPr id="95" name="テキスト ボックス 94"/>
          <p:cNvSpPr txBox="1"/>
          <p:nvPr/>
        </p:nvSpPr>
        <p:spPr>
          <a:xfrm>
            <a:off x="1215253" y="6118625"/>
            <a:ext cx="708168" cy="2308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dirty="0">
                <a:solidFill>
                  <a:prstClr val="black"/>
                </a:solidFill>
                <a:latin typeface="游ゴシック" panose="020F0502020204030204"/>
                <a:ea typeface="游ゴシック" panose="020B0400000000000000" pitchFamily="50" charset="-128"/>
              </a:rPr>
              <a:t>競技性</a:t>
            </a:r>
            <a:endParaRPr kumimoji="1" lang="ja-JP" altLang="en-US" sz="9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6" name="テキスト ボックス 95"/>
          <p:cNvSpPr txBox="1"/>
          <p:nvPr/>
        </p:nvSpPr>
        <p:spPr>
          <a:xfrm>
            <a:off x="5801364" y="6105473"/>
            <a:ext cx="357548"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noProof="0" dirty="0">
                <a:solidFill>
                  <a:prstClr val="black"/>
                </a:solidFill>
                <a:latin typeface="游ゴシック" panose="020F0502020204030204"/>
                <a:ea typeface="游ゴシック" panose="020B0400000000000000" pitchFamily="50" charset="-128"/>
              </a:rPr>
              <a:t>高</a:t>
            </a:r>
            <a:endPar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cxnSp>
        <p:nvCxnSpPr>
          <p:cNvPr id="98" name="直線矢印コネクタ 97"/>
          <p:cNvCxnSpPr/>
          <p:nvPr/>
        </p:nvCxnSpPr>
        <p:spPr>
          <a:xfrm flipV="1">
            <a:off x="1923421" y="6172334"/>
            <a:ext cx="3877943" cy="109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9" name="テキスト ボックス 98"/>
          <p:cNvSpPr txBox="1"/>
          <p:nvPr/>
        </p:nvSpPr>
        <p:spPr>
          <a:xfrm>
            <a:off x="6218296" y="6132909"/>
            <a:ext cx="708168"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dirty="0">
                <a:solidFill>
                  <a:prstClr val="black"/>
                </a:solidFill>
                <a:latin typeface="游ゴシック" panose="020F0502020204030204"/>
                <a:ea typeface="游ゴシック" panose="020B0400000000000000" pitchFamily="50" charset="-128"/>
              </a:rPr>
              <a:t>競技性</a:t>
            </a:r>
            <a:endPar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100" name="テキスト ボックス 99"/>
          <p:cNvSpPr txBox="1"/>
          <p:nvPr/>
        </p:nvSpPr>
        <p:spPr>
          <a:xfrm>
            <a:off x="10804407" y="6119757"/>
            <a:ext cx="357548"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noProof="0" dirty="0">
                <a:solidFill>
                  <a:prstClr val="black"/>
                </a:solidFill>
                <a:latin typeface="游ゴシック" panose="020F0502020204030204"/>
                <a:ea typeface="游ゴシック" panose="020B0400000000000000" pitchFamily="50" charset="-128"/>
              </a:rPr>
              <a:t>高</a:t>
            </a:r>
            <a:endParaRPr kumimoji="1" lang="ja-JP" altLang="en-US" sz="11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cxnSp>
        <p:nvCxnSpPr>
          <p:cNvPr id="101" name="直線矢印コネクタ 100"/>
          <p:cNvCxnSpPr/>
          <p:nvPr/>
        </p:nvCxnSpPr>
        <p:spPr>
          <a:xfrm flipV="1">
            <a:off x="6926464" y="6186618"/>
            <a:ext cx="3877943" cy="109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2" name="タイトル 1"/>
          <p:cNvSpPr>
            <a:spLocks noGrp="1"/>
          </p:cNvSpPr>
          <p:nvPr>
            <p:ph type="title"/>
          </p:nvPr>
        </p:nvSpPr>
        <p:spPr>
          <a:xfrm>
            <a:off x="838200" y="365125"/>
            <a:ext cx="10515600" cy="915986"/>
          </a:xfrm>
        </p:spPr>
        <p:txBody>
          <a:bodyPr>
            <a:noAutofit/>
          </a:bodyPr>
          <a:lstStyle/>
          <a:p>
            <a:r>
              <a:rPr kumimoji="1" lang="ja-JP" altLang="en-US" sz="3200" b="1" dirty="0">
                <a:solidFill>
                  <a:srgbClr val="0070C0"/>
                </a:solidFill>
              </a:rPr>
              <a:t>「スポーツ少年団改革プラン</a:t>
            </a:r>
            <a:r>
              <a:rPr kumimoji="1" lang="en-US" altLang="ja-JP" sz="3200" b="1" dirty="0">
                <a:solidFill>
                  <a:srgbClr val="0070C0"/>
                </a:solidFill>
              </a:rPr>
              <a:t>2022</a:t>
            </a:r>
            <a:r>
              <a:rPr kumimoji="1" lang="ja-JP" altLang="en-US" sz="3200" b="1" dirty="0">
                <a:solidFill>
                  <a:srgbClr val="0070C0"/>
                </a:solidFill>
              </a:rPr>
              <a:t>」が意図する</a:t>
            </a:r>
            <a:br>
              <a:rPr kumimoji="1" lang="en-US" altLang="ja-JP" sz="3200" b="1" dirty="0">
                <a:solidFill>
                  <a:srgbClr val="0070C0"/>
                </a:solidFill>
              </a:rPr>
            </a:br>
            <a:r>
              <a:rPr lang="ja-JP" altLang="en-US" sz="3200" b="1" dirty="0">
                <a:solidFill>
                  <a:srgbClr val="0070C0"/>
                </a:solidFill>
              </a:rPr>
              <a:t>　　　　　　　　　スポーツ</a:t>
            </a:r>
            <a:r>
              <a:rPr kumimoji="1" lang="ja-JP" altLang="en-US" sz="3200" b="1" dirty="0">
                <a:solidFill>
                  <a:srgbClr val="0070C0"/>
                </a:solidFill>
              </a:rPr>
              <a:t>少年団の</a:t>
            </a:r>
            <a:r>
              <a:rPr lang="ja-JP" altLang="en-US" sz="3200" b="1" dirty="0">
                <a:solidFill>
                  <a:srgbClr val="0070C0"/>
                </a:solidFill>
              </a:rPr>
              <a:t>方向性のイメージ</a:t>
            </a:r>
            <a:endParaRPr kumimoji="1" lang="ja-JP" altLang="en-US" sz="3200" b="1" dirty="0">
              <a:solidFill>
                <a:srgbClr val="0070C0"/>
              </a:solidFill>
            </a:endParaRPr>
          </a:p>
        </p:txBody>
      </p:sp>
    </p:spTree>
    <p:extLst>
      <p:ext uri="{BB962C8B-B14F-4D97-AF65-F5344CB8AC3E}">
        <p14:creationId xmlns:p14="http://schemas.microsoft.com/office/powerpoint/2010/main" val="3362499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838200" y="1539320"/>
            <a:ext cx="8978900" cy="3937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「スポーツ少年団</a:t>
            </a:r>
            <a:r>
              <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rPr>
              <a:t>改革プラン２０２２</a:t>
            </a:r>
            <a:r>
              <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」の全体構成</a:t>
            </a: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テキスト ボックス 3"/>
          <p:cNvSpPr txBox="1"/>
          <p:nvPr/>
        </p:nvSpPr>
        <p:spPr>
          <a:xfrm>
            <a:off x="698500" y="1169988"/>
            <a:ext cx="84709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solidFill>
                  <a:srgbClr val="FF0000"/>
                </a:solidFill>
                <a:latin typeface="游ゴシック" panose="020F0502020204030204"/>
                <a:ea typeface="游ゴシック" panose="020B0400000000000000" pitchFamily="50" charset="-128"/>
              </a:rPr>
              <a:t>４</a:t>
            </a:r>
            <a:r>
              <a:rPr kumimoji="1" lang="ja-JP" altLang="en-US"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rPr>
              <a:t>）「スポーツ少年団</a:t>
            </a:r>
            <a:r>
              <a:rPr lang="ja-JP" altLang="en-US" b="1" dirty="0">
                <a:solidFill>
                  <a:srgbClr val="FF0000"/>
                </a:solidFill>
                <a:latin typeface="游ゴシック" panose="020F0502020204030204"/>
                <a:ea typeface="游ゴシック" panose="020B0400000000000000" pitchFamily="50" charset="-128"/>
              </a:rPr>
              <a:t>改革プラン</a:t>
            </a:r>
            <a:r>
              <a:rPr lang="en-US" altLang="ja-JP" b="1" dirty="0">
                <a:solidFill>
                  <a:srgbClr val="FF0000"/>
                </a:solidFill>
                <a:latin typeface="游ゴシック" panose="020F0502020204030204"/>
                <a:ea typeface="游ゴシック" panose="020B0400000000000000" pitchFamily="50" charset="-128"/>
              </a:rPr>
              <a:t>2022</a:t>
            </a:r>
            <a:r>
              <a:rPr lang="ja-JP" altLang="en-US" b="1" dirty="0">
                <a:solidFill>
                  <a:srgbClr val="FF0000"/>
                </a:solidFill>
                <a:latin typeface="游ゴシック" panose="020F0502020204030204"/>
                <a:ea typeface="游ゴシック" panose="020B0400000000000000" pitchFamily="50" charset="-128"/>
              </a:rPr>
              <a:t>」の全体構成</a:t>
            </a:r>
            <a:endParaRPr kumimoji="1" lang="ja-JP" altLang="en-US"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5" name="正方形/長方形 4"/>
          <p:cNvSpPr/>
          <p:nvPr/>
        </p:nvSpPr>
        <p:spPr>
          <a:xfrm>
            <a:off x="9817100" y="1539320"/>
            <a:ext cx="1536700" cy="393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ＪＳＰＯ</a:t>
            </a:r>
          </a:p>
        </p:txBody>
      </p:sp>
      <p:sp>
        <p:nvSpPr>
          <p:cNvPr id="39" name="テキスト ボックス 38"/>
          <p:cNvSpPr txBox="1"/>
          <p:nvPr/>
        </p:nvSpPr>
        <p:spPr>
          <a:xfrm>
            <a:off x="813263" y="1918428"/>
            <a:ext cx="6819437" cy="954107"/>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本プランが意図するスポーツ少年団の方向性</a:t>
            </a:r>
            <a:endParaRPr kumimoji="1" lang="en-US" altLang="ja-JP" sz="1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u="sng" dirty="0">
                <a:solidFill>
                  <a:prstClr val="black"/>
                </a:solidFill>
                <a:latin typeface="游ゴシック" panose="020F0502020204030204"/>
                <a:ea typeface="游ゴシック" panose="020B0400000000000000" pitchFamily="50" charset="-128"/>
              </a:rPr>
              <a:t>スポーツ少年団は、勝利至上主義を否定し、</a:t>
            </a:r>
            <a:endParaRPr lang="en-US" altLang="ja-JP" sz="1400" b="1" u="sng"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u="sng" dirty="0">
                <a:solidFill>
                  <a:prstClr val="black"/>
                </a:solidFill>
                <a:latin typeface="游ゴシック" panose="020F0502020204030204"/>
                <a:ea typeface="游ゴシック" panose="020B0400000000000000" pitchFamily="50" charset="-128"/>
              </a:rPr>
              <a:t>スポーツの本質である自発的な運動（遊び）から得られる「楽しさ」を享受できる機会をジュニア・ユース世代に提供する。</a:t>
            </a:r>
            <a:endParaRPr kumimoji="1" lang="en-US" altLang="ja-JP" sz="14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7" name="正方形/長方形 6"/>
          <p:cNvSpPr/>
          <p:nvPr/>
        </p:nvSpPr>
        <p:spPr>
          <a:xfrm>
            <a:off x="813263" y="3131583"/>
            <a:ext cx="1523999" cy="317500"/>
          </a:xfrm>
          <a:prstGeom prst="rect">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t>組織の強み</a:t>
            </a:r>
          </a:p>
        </p:txBody>
      </p:sp>
      <p:sp>
        <p:nvSpPr>
          <p:cNvPr id="15" name="正方形/長方形 14"/>
          <p:cNvSpPr/>
          <p:nvPr/>
        </p:nvSpPr>
        <p:spPr>
          <a:xfrm>
            <a:off x="2433573" y="3131583"/>
            <a:ext cx="2671823" cy="317500"/>
          </a:xfrm>
          <a:prstGeom prst="rect">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b="1" dirty="0"/>
              <a:t>目標（課題の解決方針）</a:t>
            </a:r>
            <a:endParaRPr kumimoji="1" lang="ja-JP" altLang="en-US" sz="1400" b="1" dirty="0"/>
          </a:p>
        </p:txBody>
      </p:sp>
      <p:sp>
        <p:nvSpPr>
          <p:cNvPr id="8" name="正方形/長方形 7"/>
          <p:cNvSpPr/>
          <p:nvPr/>
        </p:nvSpPr>
        <p:spPr>
          <a:xfrm>
            <a:off x="813263" y="3528112"/>
            <a:ext cx="1523999" cy="2898086"/>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r>
              <a:rPr kumimoji="1" lang="ja-JP" altLang="en-US" sz="1400" b="1" dirty="0"/>
              <a:t>○我が国最大の青少年スポーツ組織</a:t>
            </a:r>
            <a:endParaRPr kumimoji="1" lang="en-US" altLang="ja-JP" sz="1400" b="1" dirty="0"/>
          </a:p>
          <a:p>
            <a:r>
              <a:rPr lang="ja-JP" altLang="en-US" sz="1400" b="1" dirty="0"/>
              <a:t>○地域社会において活動（住民主体）</a:t>
            </a:r>
            <a:endParaRPr lang="en-US" altLang="ja-JP" sz="1400" b="1" dirty="0"/>
          </a:p>
          <a:p>
            <a:r>
              <a:rPr kumimoji="1" lang="ja-JP" altLang="en-US" sz="1400" b="1" dirty="0"/>
              <a:t>○組織内で指導者を育成</a:t>
            </a:r>
            <a:endParaRPr kumimoji="1" lang="en-US" altLang="ja-JP" sz="1400" b="1" dirty="0"/>
          </a:p>
          <a:p>
            <a:r>
              <a:rPr lang="ja-JP" altLang="en-US" sz="1400" b="1" dirty="0"/>
              <a:t>（体系的な人材育成）</a:t>
            </a:r>
            <a:endParaRPr kumimoji="1" lang="ja-JP" altLang="en-US" sz="1400" b="1" dirty="0"/>
          </a:p>
        </p:txBody>
      </p:sp>
      <p:sp>
        <p:nvSpPr>
          <p:cNvPr id="18" name="正方形/長方形 17"/>
          <p:cNvSpPr/>
          <p:nvPr/>
        </p:nvSpPr>
        <p:spPr>
          <a:xfrm>
            <a:off x="2433572" y="3528111"/>
            <a:ext cx="8920227" cy="2898087"/>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r>
              <a:rPr kumimoji="1" lang="en-US" altLang="ja-JP" sz="1400" b="1" dirty="0"/>
              <a:t>A</a:t>
            </a:r>
            <a:r>
              <a:rPr kumimoji="1" lang="ja-JP" altLang="en-US" sz="1400" b="1" dirty="0" err="1"/>
              <a:t>．</a:t>
            </a:r>
            <a:r>
              <a:rPr kumimoji="1" lang="ja-JP" altLang="en-US" sz="1400" b="1" dirty="0"/>
              <a:t>信頼される人材の育成</a:t>
            </a:r>
          </a:p>
        </p:txBody>
      </p:sp>
      <p:sp>
        <p:nvSpPr>
          <p:cNvPr id="19" name="正方形/長方形 18"/>
          <p:cNvSpPr/>
          <p:nvPr/>
        </p:nvSpPr>
        <p:spPr>
          <a:xfrm>
            <a:off x="2560572" y="3785094"/>
            <a:ext cx="2544822" cy="1334998"/>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t"/>
          <a:lstStyle/>
          <a:p>
            <a:r>
              <a:rPr kumimoji="1" lang="ja-JP" altLang="en-US" sz="1400" b="1" dirty="0"/>
              <a:t>① 地域人材の発掘・若手の</a:t>
            </a:r>
            <a:endParaRPr kumimoji="1" lang="en-US" altLang="ja-JP" sz="1400" b="1" dirty="0"/>
          </a:p>
          <a:p>
            <a:r>
              <a:rPr lang="en-US" altLang="ja-JP" sz="1400" b="1" dirty="0"/>
              <a:t>    </a:t>
            </a:r>
            <a:r>
              <a:rPr kumimoji="1" lang="ja-JP" altLang="en-US" sz="1400" b="1" dirty="0"/>
              <a:t>登用</a:t>
            </a:r>
          </a:p>
        </p:txBody>
      </p:sp>
      <p:sp>
        <p:nvSpPr>
          <p:cNvPr id="24" name="正方形/長方形 23"/>
          <p:cNvSpPr/>
          <p:nvPr/>
        </p:nvSpPr>
        <p:spPr>
          <a:xfrm>
            <a:off x="2560571" y="5112452"/>
            <a:ext cx="2671823" cy="584494"/>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t"/>
          <a:lstStyle/>
          <a:p>
            <a:r>
              <a:rPr kumimoji="1" lang="ja-JP" altLang="en-US" sz="1400" b="1" dirty="0"/>
              <a:t>② 信頼されるジュニア・ユー</a:t>
            </a:r>
            <a:endParaRPr kumimoji="1" lang="en-US" altLang="ja-JP" sz="1400" b="1" dirty="0"/>
          </a:p>
          <a:p>
            <a:r>
              <a:rPr lang="en-US" altLang="ja-JP" sz="1400" b="1" dirty="0"/>
              <a:t>    </a:t>
            </a:r>
            <a:r>
              <a:rPr kumimoji="1" lang="ja-JP" altLang="en-US" sz="1400" b="1" dirty="0"/>
              <a:t>ススポーツ指導者の育成</a:t>
            </a:r>
          </a:p>
        </p:txBody>
      </p:sp>
      <p:sp>
        <p:nvSpPr>
          <p:cNvPr id="25" name="正方形/長方形 24"/>
          <p:cNvSpPr/>
          <p:nvPr/>
        </p:nvSpPr>
        <p:spPr>
          <a:xfrm>
            <a:off x="2560571" y="5704644"/>
            <a:ext cx="2671823" cy="721555"/>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t"/>
          <a:lstStyle/>
          <a:p>
            <a:r>
              <a:rPr kumimoji="1" lang="ja-JP" altLang="en-US" sz="1400" b="1" dirty="0"/>
              <a:t>③ ジュニア・ユーススポーツ</a:t>
            </a:r>
            <a:endParaRPr kumimoji="1" lang="en-US" altLang="ja-JP" sz="1400" b="1" dirty="0"/>
          </a:p>
          <a:p>
            <a:r>
              <a:rPr lang="en-US" altLang="ja-JP" sz="1400" b="1" dirty="0"/>
              <a:t>     </a:t>
            </a:r>
            <a:r>
              <a:rPr kumimoji="1" lang="ja-JP" altLang="en-US" sz="1400" b="1" dirty="0"/>
              <a:t>マネジメント人材の育成</a:t>
            </a:r>
          </a:p>
        </p:txBody>
      </p:sp>
      <p:sp>
        <p:nvSpPr>
          <p:cNvPr id="26" name="正方形/長方形 25"/>
          <p:cNvSpPr/>
          <p:nvPr/>
        </p:nvSpPr>
        <p:spPr>
          <a:xfrm>
            <a:off x="5105398" y="3785093"/>
            <a:ext cx="6248401" cy="1328545"/>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t"/>
          <a:lstStyle/>
          <a:p>
            <a:r>
              <a:rPr lang="ja-JP" altLang="en-US" sz="1400" b="1" dirty="0"/>
              <a:t>・</a:t>
            </a:r>
            <a:r>
              <a:rPr kumimoji="1" lang="ja-JP" altLang="en-US" sz="1400" b="1" dirty="0"/>
              <a:t>スポーツ少年団・競技団体・中体連等の連絡調整ができる人材（キーパー</a:t>
            </a:r>
            <a:endParaRPr kumimoji="1" lang="en-US" altLang="ja-JP" sz="1400" b="1" dirty="0"/>
          </a:p>
          <a:p>
            <a:r>
              <a:rPr lang="en-US" altLang="ja-JP" sz="1400" b="1" dirty="0"/>
              <a:t>    </a:t>
            </a:r>
            <a:r>
              <a:rPr kumimoji="1" lang="ja-JP" altLang="en-US" sz="1400" b="1" dirty="0"/>
              <a:t>ソンやインフルエンサー）を各地域で発掘し、日本（都道府県・市区町</a:t>
            </a:r>
            <a:endParaRPr kumimoji="1" lang="en-US" altLang="ja-JP" sz="1400" b="1" dirty="0"/>
          </a:p>
          <a:p>
            <a:r>
              <a:rPr lang="en-US" altLang="ja-JP" sz="1400" b="1" dirty="0"/>
              <a:t>    </a:t>
            </a:r>
            <a:r>
              <a:rPr kumimoji="1" lang="ja-JP" altLang="en-US" sz="1400" b="1" dirty="0"/>
              <a:t>村）スポーツ少年団役員に選任</a:t>
            </a:r>
            <a:endParaRPr kumimoji="1" lang="en-US" altLang="ja-JP" sz="1400" b="1" dirty="0"/>
          </a:p>
          <a:p>
            <a:r>
              <a:rPr lang="ja-JP" altLang="en-US" sz="1400" b="1" dirty="0"/>
              <a:t>・ 保育士や用事スポーツ専門家のスポーツ少年団活動への参画を促進</a:t>
            </a:r>
            <a:endParaRPr lang="en-US" altLang="ja-JP" sz="1400" b="1" dirty="0"/>
          </a:p>
          <a:p>
            <a:r>
              <a:rPr kumimoji="1" lang="ja-JP" altLang="en-US" sz="1400" b="1" dirty="0"/>
              <a:t>・ 日本（都道府県）スポーツ少年団</a:t>
            </a:r>
            <a:r>
              <a:rPr kumimoji="1" lang="en-US" altLang="ja-JP" sz="1400" b="1" dirty="0"/>
              <a:t>20</a:t>
            </a:r>
            <a:r>
              <a:rPr kumimoji="1" lang="ja-JP" altLang="en-US" sz="1400" b="1" dirty="0"/>
              <a:t>代の役員枠を設けロールモデルを推</a:t>
            </a:r>
            <a:endParaRPr kumimoji="1" lang="en-US" altLang="ja-JP" sz="1400" b="1" dirty="0"/>
          </a:p>
          <a:p>
            <a:r>
              <a:rPr lang="en-US" altLang="ja-JP" sz="1400" b="1" dirty="0"/>
              <a:t>     </a:t>
            </a:r>
            <a:r>
              <a:rPr kumimoji="1" lang="ja-JP" altLang="en-US" sz="1400" b="1" dirty="0"/>
              <a:t>進</a:t>
            </a:r>
          </a:p>
        </p:txBody>
      </p:sp>
      <p:sp>
        <p:nvSpPr>
          <p:cNvPr id="28" name="正方形/長方形 27"/>
          <p:cNvSpPr/>
          <p:nvPr/>
        </p:nvSpPr>
        <p:spPr>
          <a:xfrm>
            <a:off x="5105396" y="5115613"/>
            <a:ext cx="6248401" cy="581333"/>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t"/>
          <a:lstStyle/>
          <a:p>
            <a:r>
              <a:rPr lang="ja-JP" altLang="en-US" sz="1400" b="1" dirty="0"/>
              <a:t>・ 更新研修が必須である「</a:t>
            </a:r>
            <a:r>
              <a:rPr lang="en-US" altLang="ja-JP" sz="1400" b="1" dirty="0"/>
              <a:t>JSPO</a:t>
            </a:r>
            <a:r>
              <a:rPr lang="ja-JP" altLang="en-US" sz="1400" b="1" dirty="0"/>
              <a:t>公認スポーツ指導者」資格の取得を促進</a:t>
            </a:r>
            <a:endParaRPr kumimoji="1" lang="ja-JP" altLang="en-US" sz="1400" b="1" dirty="0"/>
          </a:p>
        </p:txBody>
      </p:sp>
      <p:sp>
        <p:nvSpPr>
          <p:cNvPr id="29" name="正方形/長方形 28"/>
          <p:cNvSpPr/>
          <p:nvPr/>
        </p:nvSpPr>
        <p:spPr>
          <a:xfrm>
            <a:off x="5105397" y="5703400"/>
            <a:ext cx="6248401" cy="722800"/>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0" anchor="t"/>
          <a:lstStyle/>
          <a:p>
            <a:r>
              <a:rPr lang="ja-JP" altLang="en-US" sz="1400" b="1" dirty="0"/>
              <a:t>・ スポーツ少年団指導者・役員・スタッフに対し、ガバナンスコードに準</a:t>
            </a:r>
            <a:endParaRPr lang="en-US" altLang="ja-JP" sz="1400" b="1" dirty="0"/>
          </a:p>
          <a:p>
            <a:r>
              <a:rPr lang="en-US" altLang="ja-JP" sz="1400" b="1" dirty="0"/>
              <a:t>     </a:t>
            </a:r>
            <a:r>
              <a:rPr lang="ja-JP" altLang="en-US" sz="1400" b="1" dirty="0"/>
              <a:t>拠した団運営や法令順守に関する内容を重点にした研修を継続実施</a:t>
            </a:r>
            <a:endParaRPr kumimoji="1" lang="ja-JP" altLang="en-US" sz="1400" b="1" dirty="0"/>
          </a:p>
        </p:txBody>
      </p:sp>
      <p:sp>
        <p:nvSpPr>
          <p:cNvPr id="20" name="タイトル 1"/>
          <p:cNvSpPr>
            <a:spLocks noGrp="1"/>
          </p:cNvSpPr>
          <p:nvPr>
            <p:ph type="title"/>
          </p:nvPr>
        </p:nvSpPr>
        <p:spPr>
          <a:xfrm>
            <a:off x="838200" y="365125"/>
            <a:ext cx="10515600" cy="915986"/>
          </a:xfrm>
        </p:spPr>
        <p:txBody>
          <a:bodyPr>
            <a:noAutofit/>
          </a:bodyPr>
          <a:lstStyle/>
          <a:p>
            <a:r>
              <a:rPr kumimoji="1" lang="ja-JP" altLang="en-US" sz="3200" b="1" dirty="0">
                <a:solidFill>
                  <a:srgbClr val="0070C0"/>
                </a:solidFill>
              </a:rPr>
              <a:t>「スポーツ少年団改革プラン</a:t>
            </a:r>
            <a:r>
              <a:rPr kumimoji="1" lang="en-US" altLang="ja-JP" sz="3200" b="1" dirty="0">
                <a:solidFill>
                  <a:srgbClr val="0070C0"/>
                </a:solidFill>
              </a:rPr>
              <a:t>2022</a:t>
            </a:r>
            <a:r>
              <a:rPr kumimoji="1" lang="ja-JP" altLang="en-US" sz="3200" b="1" dirty="0">
                <a:solidFill>
                  <a:srgbClr val="0070C0"/>
                </a:solidFill>
              </a:rPr>
              <a:t>」が意図する</a:t>
            </a:r>
            <a:br>
              <a:rPr kumimoji="1" lang="en-US" altLang="ja-JP" sz="3200" b="1" dirty="0">
                <a:solidFill>
                  <a:srgbClr val="0070C0"/>
                </a:solidFill>
              </a:rPr>
            </a:br>
            <a:r>
              <a:rPr lang="ja-JP" altLang="en-US" sz="3200" b="1" dirty="0">
                <a:solidFill>
                  <a:srgbClr val="0070C0"/>
                </a:solidFill>
              </a:rPr>
              <a:t>　　　　　　　　　スポーツ</a:t>
            </a:r>
            <a:r>
              <a:rPr kumimoji="1" lang="ja-JP" altLang="en-US" sz="3200" b="1" dirty="0">
                <a:solidFill>
                  <a:srgbClr val="0070C0"/>
                </a:solidFill>
              </a:rPr>
              <a:t>少年団の</a:t>
            </a:r>
            <a:r>
              <a:rPr lang="ja-JP" altLang="en-US" sz="3200" b="1" dirty="0">
                <a:solidFill>
                  <a:srgbClr val="0070C0"/>
                </a:solidFill>
              </a:rPr>
              <a:t>方向性のイメージ</a:t>
            </a:r>
            <a:endParaRPr kumimoji="1" lang="ja-JP" altLang="en-US" sz="3200" b="1" dirty="0">
              <a:solidFill>
                <a:srgbClr val="0070C0"/>
              </a:solidFill>
            </a:endParaRPr>
          </a:p>
        </p:txBody>
      </p:sp>
      <p:sp>
        <p:nvSpPr>
          <p:cNvPr id="21" name="正方形/長方形 20"/>
          <p:cNvSpPr/>
          <p:nvPr/>
        </p:nvSpPr>
        <p:spPr>
          <a:xfrm>
            <a:off x="5105396" y="3131583"/>
            <a:ext cx="6248401" cy="317500"/>
          </a:xfrm>
          <a:prstGeom prst="rect">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b="1" dirty="0"/>
              <a:t>具体的な取り組み</a:t>
            </a:r>
            <a:endParaRPr kumimoji="1" lang="ja-JP" altLang="en-US" sz="1400" b="1" dirty="0"/>
          </a:p>
        </p:txBody>
      </p:sp>
      <p:sp>
        <p:nvSpPr>
          <p:cNvPr id="9" name="二等辺三角形 8"/>
          <p:cNvSpPr/>
          <p:nvPr/>
        </p:nvSpPr>
        <p:spPr>
          <a:xfrm>
            <a:off x="1219200" y="2844800"/>
            <a:ext cx="2336800" cy="2540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255666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1087</TotalTime>
  <Words>5148</Words>
  <Application>Microsoft Office PowerPoint</Application>
  <PresentationFormat>ワイド画面</PresentationFormat>
  <Paragraphs>417</Paragraphs>
  <Slides>13</Slides>
  <Notes>13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HGS創英角ｺﾞｼｯｸUB</vt:lpstr>
      <vt:lpstr>ＭＳ ゴシック</vt:lpstr>
      <vt:lpstr>游ゴシック</vt:lpstr>
      <vt:lpstr>游ゴシック Light</vt:lpstr>
      <vt:lpstr>Arial</vt:lpstr>
      <vt:lpstr>Office テーマ</vt:lpstr>
      <vt:lpstr>令和３年度　スポーツ少年団緊急対策プロジェクト報告書</vt:lpstr>
      <vt:lpstr>１　メッセージ</vt:lpstr>
      <vt:lpstr>１　メッセージ</vt:lpstr>
      <vt:lpstr>（公財）日本スポーツ協会（ＪＳＰＯ）における情勢</vt:lpstr>
      <vt:lpstr>「スポーツ少年団改革プラン2022」が意図するスポーツ少年団の方向性</vt:lpstr>
      <vt:lpstr>「スポーツ少年団改革プラン2022」が意図する 　　　　　　　　　スポーツ少年団の方向性のイメージ</vt:lpstr>
      <vt:lpstr>「スポーツ少年団改革プラン2022」が意図する 　　　　　　　　　スポーツ少年団の方向性のイメージ</vt:lpstr>
      <vt:lpstr>「スポーツ少年団改革プラン2022」が意図する 　　　　　　　　　スポーツ少年団の方向性のイメージ</vt:lpstr>
      <vt:lpstr>「スポーツ少年団改革プラン2022」が意図する 　　　　　　　　　スポーツ少年団の方向性のイメージ</vt:lpstr>
      <vt:lpstr>「スポーツ少年団改革プラン2022」が意図する 　　　　　　　　　スポーツ少年団の方向性のイメージ</vt:lpstr>
      <vt:lpstr>「スポーツ少年団改革プラン2022」が意図する 　　　　　　　　　スポーツ少年団の方向性のイメージ</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令和３年度　スポーツ少年団緊急対策プロジェクト報告書</dc:title>
  <dc:creator>onojo</dc:creator>
  <cp:lastModifiedBy>user</cp:lastModifiedBy>
  <cp:revision>94</cp:revision>
  <cp:lastPrinted>2022-04-12T08:33:22Z</cp:lastPrinted>
  <dcterms:created xsi:type="dcterms:W3CDTF">2022-01-29T02:57:27Z</dcterms:created>
  <dcterms:modified xsi:type="dcterms:W3CDTF">2022-04-12T08:33:38Z</dcterms:modified>
</cp:coreProperties>
</file>